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3520D-833A-4FFE-96CB-A4F5EC379A79}" type="datetimeFigureOut">
              <a:rPr lang="fr-FR" smtClean="0"/>
              <a:t>19/02/2019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14C5C-C6B3-4C03-8830-5B5D87832E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52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78895"/>
            <a:ext cx="9144000" cy="840331"/>
          </a:xfrm>
        </p:spPr>
        <p:txBody>
          <a:bodyPr anchor="ctr">
            <a:normAutofit/>
          </a:bodyPr>
          <a:lstStyle>
            <a:lvl1pPr algn="ctr">
              <a:defRPr sz="44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400750"/>
            <a:ext cx="9144000" cy="10412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0"/>
            <a:ext cx="12192000" cy="1796902"/>
            <a:chOff x="0" y="0"/>
            <a:chExt cx="12192000" cy="1796902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1796902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049" y="165151"/>
              <a:ext cx="2724841" cy="138225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/>
            <a:srcRect l="79101" t="8702" r="2747" b="68166"/>
            <a:stretch/>
          </p:blipFill>
          <p:spPr>
            <a:xfrm>
              <a:off x="9744162" y="542526"/>
              <a:ext cx="2295437" cy="71185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940817" y="292921"/>
              <a:ext cx="783403" cy="698546"/>
            </a:xfrm>
            <a:prstGeom prst="rect">
              <a:avLst/>
            </a:prstGeom>
            <a:solidFill>
              <a:srgbClr val="95B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0983" y="642194"/>
              <a:ext cx="6769052" cy="647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dirty="0" smtClean="0">
                  <a:solidFill>
                    <a:schemeClr val="tx1"/>
                  </a:solidFill>
                  <a:latin typeface="Archive" panose="02000506040000020004" pitchFamily="50" charset="0"/>
                </a:rPr>
                <a:t>LE NOUVEAU Lycée général et technologique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9610" t="8702" r="77609" b="62724"/>
            <a:stretch/>
          </p:blipFill>
          <p:spPr>
            <a:xfrm>
              <a:off x="222457" y="51768"/>
              <a:ext cx="1036515" cy="563910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21" y="5564778"/>
            <a:ext cx="1825557" cy="9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1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52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/>
          <a:srcRect l="1" r="3544"/>
          <a:stretch/>
        </p:blipFill>
        <p:spPr>
          <a:xfrm>
            <a:off x="11339338" y="-594"/>
            <a:ext cx="852662" cy="6858594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 rot="16200000">
            <a:off x="10805960" y="5033246"/>
            <a:ext cx="2018846" cy="389590"/>
          </a:xfrm>
        </p:spPr>
        <p:txBody>
          <a:bodyPr anchor="ctr">
            <a:normAutofit/>
          </a:bodyPr>
          <a:lstStyle>
            <a:lvl1pPr algn="ctr">
              <a:defRPr sz="1100">
                <a:latin typeface="Archive" panose="02000506040000020004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 rot="16200000">
            <a:off x="10238517" y="2469990"/>
            <a:ext cx="3107666" cy="3895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2681" y="618682"/>
            <a:ext cx="1618436" cy="6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4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23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66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8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5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89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82DF-BDDF-458B-8917-36D9B9A04D5A}" type="datetimeFigureOut">
              <a:rPr lang="fr-FR" smtClean="0"/>
              <a:pPr/>
              <a:t>19/02/2019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77C9-1544-4635-A66C-685022EEEB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73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9482" y="3595272"/>
            <a:ext cx="9144000" cy="1041251"/>
          </a:xfrm>
        </p:spPr>
        <p:txBody>
          <a:bodyPr/>
          <a:lstStyle/>
          <a:p>
            <a:r>
              <a:rPr lang="fr-FR" dirty="0"/>
              <a:t>Enseignement </a:t>
            </a:r>
            <a:r>
              <a:rPr lang="fr-FR" dirty="0" smtClean="0"/>
              <a:t>de spécialité en classe de </a:t>
            </a: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086" y="2821028"/>
            <a:ext cx="914479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54" name="Rectangle 53"/>
          <p:cNvSpPr/>
          <p:nvPr/>
        </p:nvSpPr>
        <p:spPr>
          <a:xfrm rot="16200000">
            <a:off x="10856331" y="4048303"/>
            <a:ext cx="1553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latin typeface="Archive" panose="02000506040000020004" pitchFamily="50" charset="0"/>
              </a:rPr>
              <a:t>Programme de SVT</a:t>
            </a:r>
          </a:p>
        </p:txBody>
      </p:sp>
      <p:sp>
        <p:nvSpPr>
          <p:cNvPr id="8" name="Rectangle 7"/>
          <p:cNvSpPr/>
          <p:nvPr/>
        </p:nvSpPr>
        <p:spPr>
          <a:xfrm>
            <a:off x="3410822" y="1293681"/>
            <a:ext cx="67622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Renforcer </a:t>
            </a:r>
            <a:r>
              <a:rPr lang="fr-FR" sz="2000" dirty="0"/>
              <a:t> la maitrise de connaissances validées scientifiquement et de modes de raisonnement propres aux sciences 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Participer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/>
              <a:t>à la formation de l’esprit critique et à l’éducation civique sur des thèmes liés à l’environnement, la santé et la sécurité 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0070C0"/>
                </a:solidFill>
              </a:rPr>
              <a:t>Préparer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/>
              <a:t>les élèves qui choisissent une formation scientifique à une poursuite d’études et aux métiers auxquels elle conduit.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637177" y="4448668"/>
            <a:ext cx="8099273" cy="1837427"/>
            <a:chOff x="1724373" y="3778370"/>
            <a:chExt cx="8099273" cy="1837427"/>
          </a:xfrm>
        </p:grpSpPr>
        <p:sp>
          <p:nvSpPr>
            <p:cNvPr id="10" name="Rectangle 9"/>
            <p:cNvSpPr/>
            <p:nvPr/>
          </p:nvSpPr>
          <p:spPr>
            <a:xfrm>
              <a:off x="1724373" y="4442604"/>
              <a:ext cx="8099273" cy="11731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000" b="1" dirty="0">
                  <a:solidFill>
                    <a:srgbClr val="002060"/>
                  </a:solidFill>
                </a:rPr>
                <a:t>Enseignement organisé selon 3 thématiques dans la continuité de la classe de 2</a:t>
              </a:r>
              <a:r>
                <a:rPr lang="fr-FR" sz="2000" b="1" baseline="30000" dirty="0">
                  <a:solidFill>
                    <a:srgbClr val="002060"/>
                  </a:solidFill>
                </a:rPr>
                <a:t>nde</a:t>
              </a:r>
              <a:r>
                <a:rPr lang="fr-FR" sz="2000" b="1" dirty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17389" y="3778370"/>
              <a:ext cx="155275" cy="1552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Connecteur droit 11"/>
            <p:cNvCxnSpPr>
              <a:stCxn id="11" idx="2"/>
            </p:cNvCxnSpPr>
            <p:nvPr/>
          </p:nvCxnSpPr>
          <p:spPr>
            <a:xfrm flipH="1">
              <a:off x="5495026" y="3933645"/>
              <a:ext cx="1" cy="508959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77" y="1402552"/>
            <a:ext cx="1773644" cy="2847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16200000">
            <a:off x="10347505" y="3942742"/>
            <a:ext cx="2969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Enseignement de spécialité en classe de 1</a:t>
            </a:r>
            <a:r>
              <a:rPr lang="fr-FR" sz="1200" baseline="30000" dirty="0"/>
              <a:t>ère</a:t>
            </a:r>
            <a:r>
              <a:rPr lang="fr-FR" sz="1200" dirty="0"/>
              <a:t> 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00" y="239140"/>
            <a:ext cx="259712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43" y="82450"/>
            <a:ext cx="3877392" cy="8108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54" name="Rectangle 53"/>
          <p:cNvSpPr/>
          <p:nvPr/>
        </p:nvSpPr>
        <p:spPr>
          <a:xfrm rot="16200000">
            <a:off x="10856331" y="4048303"/>
            <a:ext cx="1553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latin typeface="Archive" panose="02000506040000020004" pitchFamily="50" charset="0"/>
              </a:rPr>
              <a:t>Programme de SVT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10347505" y="3942742"/>
            <a:ext cx="2969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Enseignement de spécialité en classe de 1</a:t>
            </a:r>
            <a:r>
              <a:rPr lang="fr-FR" sz="1200" baseline="30000" dirty="0"/>
              <a:t>ère</a:t>
            </a:r>
            <a:r>
              <a:rPr lang="fr-FR" sz="1200" dirty="0"/>
              <a:t> 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1532760" y="1323449"/>
            <a:ext cx="8366592" cy="5027951"/>
            <a:chOff x="1532760" y="1323449"/>
            <a:chExt cx="8366592" cy="5027951"/>
          </a:xfrm>
        </p:grpSpPr>
        <p:sp>
          <p:nvSpPr>
            <p:cNvPr id="5" name="Forme libre 4"/>
            <p:cNvSpPr/>
            <p:nvPr/>
          </p:nvSpPr>
          <p:spPr>
            <a:xfrm>
              <a:off x="1532760" y="1323449"/>
              <a:ext cx="2672326" cy="900000"/>
            </a:xfrm>
            <a:custGeom>
              <a:avLst/>
              <a:gdLst>
                <a:gd name="connsiteX0" fmla="*/ 0 w 2672326"/>
                <a:gd name="connsiteY0" fmla="*/ 124469 h 1244685"/>
                <a:gd name="connsiteX1" fmla="*/ 124469 w 2672326"/>
                <a:gd name="connsiteY1" fmla="*/ 0 h 1244685"/>
                <a:gd name="connsiteX2" fmla="*/ 2547858 w 2672326"/>
                <a:gd name="connsiteY2" fmla="*/ 0 h 1244685"/>
                <a:gd name="connsiteX3" fmla="*/ 2672327 w 2672326"/>
                <a:gd name="connsiteY3" fmla="*/ 124469 h 1244685"/>
                <a:gd name="connsiteX4" fmla="*/ 2672326 w 2672326"/>
                <a:gd name="connsiteY4" fmla="*/ 1120217 h 1244685"/>
                <a:gd name="connsiteX5" fmla="*/ 2547857 w 2672326"/>
                <a:gd name="connsiteY5" fmla="*/ 1244686 h 1244685"/>
                <a:gd name="connsiteX6" fmla="*/ 124469 w 2672326"/>
                <a:gd name="connsiteY6" fmla="*/ 1244685 h 1244685"/>
                <a:gd name="connsiteX7" fmla="*/ 0 w 2672326"/>
                <a:gd name="connsiteY7" fmla="*/ 1120216 h 1244685"/>
                <a:gd name="connsiteX8" fmla="*/ 0 w 2672326"/>
                <a:gd name="connsiteY8" fmla="*/ 124469 h 124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2326" h="1244685">
                  <a:moveTo>
                    <a:pt x="0" y="124469"/>
                  </a:moveTo>
                  <a:cubicBezTo>
                    <a:pt x="0" y="55727"/>
                    <a:pt x="55727" y="0"/>
                    <a:pt x="124469" y="0"/>
                  </a:cubicBezTo>
                  <a:lnTo>
                    <a:pt x="2547858" y="0"/>
                  </a:lnTo>
                  <a:cubicBezTo>
                    <a:pt x="2616600" y="0"/>
                    <a:pt x="2672327" y="55727"/>
                    <a:pt x="2672327" y="124469"/>
                  </a:cubicBezTo>
                  <a:cubicBezTo>
                    <a:pt x="2672327" y="456385"/>
                    <a:pt x="2672326" y="788301"/>
                    <a:pt x="2672326" y="1120217"/>
                  </a:cubicBezTo>
                  <a:cubicBezTo>
                    <a:pt x="2672326" y="1188959"/>
                    <a:pt x="2616599" y="1244686"/>
                    <a:pt x="2547857" y="1244686"/>
                  </a:cubicBezTo>
                  <a:lnTo>
                    <a:pt x="124469" y="1244685"/>
                  </a:lnTo>
                  <a:cubicBezTo>
                    <a:pt x="55727" y="1244685"/>
                    <a:pt x="0" y="1188958"/>
                    <a:pt x="0" y="1120216"/>
                  </a:cubicBezTo>
                  <a:lnTo>
                    <a:pt x="0" y="12446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40" tIns="54980" rIns="65140" bIns="549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/>
                <a:t>La Terre, la vie et l’évolution du vivant</a:t>
              </a:r>
            </a:p>
          </p:txBody>
        </p:sp>
        <p:sp>
          <p:nvSpPr>
            <p:cNvPr id="6" name="Forme libre 5"/>
            <p:cNvSpPr/>
            <p:nvPr/>
          </p:nvSpPr>
          <p:spPr>
            <a:xfrm>
              <a:off x="1805248" y="2336116"/>
              <a:ext cx="193916" cy="5745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4558"/>
                  </a:lnTo>
                  <a:lnTo>
                    <a:pt x="193916" y="574558"/>
                  </a:ln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1999165" y="2553531"/>
              <a:ext cx="2359792" cy="714286"/>
            </a:xfrm>
            <a:custGeom>
              <a:avLst/>
              <a:gdLst>
                <a:gd name="connsiteX0" fmla="*/ 0 w 2359792"/>
                <a:gd name="connsiteY0" fmla="*/ 71429 h 714286"/>
                <a:gd name="connsiteX1" fmla="*/ 71429 w 2359792"/>
                <a:gd name="connsiteY1" fmla="*/ 0 h 714286"/>
                <a:gd name="connsiteX2" fmla="*/ 2288363 w 2359792"/>
                <a:gd name="connsiteY2" fmla="*/ 0 h 714286"/>
                <a:gd name="connsiteX3" fmla="*/ 2359792 w 2359792"/>
                <a:gd name="connsiteY3" fmla="*/ 71429 h 714286"/>
                <a:gd name="connsiteX4" fmla="*/ 2359792 w 2359792"/>
                <a:gd name="connsiteY4" fmla="*/ 642857 h 714286"/>
                <a:gd name="connsiteX5" fmla="*/ 2288363 w 2359792"/>
                <a:gd name="connsiteY5" fmla="*/ 714286 h 714286"/>
                <a:gd name="connsiteX6" fmla="*/ 71429 w 2359792"/>
                <a:gd name="connsiteY6" fmla="*/ 714286 h 714286"/>
                <a:gd name="connsiteX7" fmla="*/ 0 w 2359792"/>
                <a:gd name="connsiteY7" fmla="*/ 642857 h 714286"/>
                <a:gd name="connsiteX8" fmla="*/ 0 w 2359792"/>
                <a:gd name="connsiteY8" fmla="*/ 71429 h 71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792" h="714286">
                  <a:moveTo>
                    <a:pt x="0" y="71429"/>
                  </a:moveTo>
                  <a:cubicBezTo>
                    <a:pt x="0" y="31980"/>
                    <a:pt x="31980" y="0"/>
                    <a:pt x="71429" y="0"/>
                  </a:cubicBezTo>
                  <a:lnTo>
                    <a:pt x="2288363" y="0"/>
                  </a:lnTo>
                  <a:cubicBezTo>
                    <a:pt x="2327812" y="0"/>
                    <a:pt x="2359792" y="31980"/>
                    <a:pt x="2359792" y="71429"/>
                  </a:cubicBezTo>
                  <a:lnTo>
                    <a:pt x="2359792" y="642857"/>
                  </a:lnTo>
                  <a:cubicBezTo>
                    <a:pt x="2359792" y="682306"/>
                    <a:pt x="2327812" y="714286"/>
                    <a:pt x="2288363" y="714286"/>
                  </a:cubicBezTo>
                  <a:lnTo>
                    <a:pt x="71429" y="714286"/>
                  </a:lnTo>
                  <a:cubicBezTo>
                    <a:pt x="31980" y="714286"/>
                    <a:pt x="0" y="682306"/>
                    <a:pt x="0" y="642857"/>
                  </a:cubicBezTo>
                  <a:lnTo>
                    <a:pt x="0" y="71429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70" tIns="40210" rIns="50370" bIns="402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chemeClr val="accent5">
                      <a:lumMod val="75000"/>
                    </a:schemeClr>
                  </a:solidFill>
                </a:rPr>
                <a:t>1 – Transmission, variation et expression du patrimoine génétique</a:t>
              </a: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1805248" y="2336116"/>
              <a:ext cx="167396" cy="14738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73807"/>
                  </a:lnTo>
                  <a:lnTo>
                    <a:pt x="167396" y="1473807"/>
                  </a:ln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e libre 15"/>
            <p:cNvSpPr/>
            <p:nvPr/>
          </p:nvSpPr>
          <p:spPr>
            <a:xfrm>
              <a:off x="1972645" y="3456023"/>
              <a:ext cx="2352682" cy="707800"/>
            </a:xfrm>
            <a:custGeom>
              <a:avLst/>
              <a:gdLst>
                <a:gd name="connsiteX0" fmla="*/ 0 w 2352682"/>
                <a:gd name="connsiteY0" fmla="*/ 70780 h 707800"/>
                <a:gd name="connsiteX1" fmla="*/ 70780 w 2352682"/>
                <a:gd name="connsiteY1" fmla="*/ 0 h 707800"/>
                <a:gd name="connsiteX2" fmla="*/ 2281902 w 2352682"/>
                <a:gd name="connsiteY2" fmla="*/ 0 h 707800"/>
                <a:gd name="connsiteX3" fmla="*/ 2352682 w 2352682"/>
                <a:gd name="connsiteY3" fmla="*/ 70780 h 707800"/>
                <a:gd name="connsiteX4" fmla="*/ 2352682 w 2352682"/>
                <a:gd name="connsiteY4" fmla="*/ 637020 h 707800"/>
                <a:gd name="connsiteX5" fmla="*/ 2281902 w 2352682"/>
                <a:gd name="connsiteY5" fmla="*/ 707800 h 707800"/>
                <a:gd name="connsiteX6" fmla="*/ 70780 w 2352682"/>
                <a:gd name="connsiteY6" fmla="*/ 707800 h 707800"/>
                <a:gd name="connsiteX7" fmla="*/ 0 w 2352682"/>
                <a:gd name="connsiteY7" fmla="*/ 637020 h 707800"/>
                <a:gd name="connsiteX8" fmla="*/ 0 w 2352682"/>
                <a:gd name="connsiteY8" fmla="*/ 70780 h 70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2682" h="707800">
                  <a:moveTo>
                    <a:pt x="0" y="70780"/>
                  </a:moveTo>
                  <a:cubicBezTo>
                    <a:pt x="0" y="31689"/>
                    <a:pt x="31689" y="0"/>
                    <a:pt x="70780" y="0"/>
                  </a:cubicBezTo>
                  <a:lnTo>
                    <a:pt x="2281902" y="0"/>
                  </a:lnTo>
                  <a:cubicBezTo>
                    <a:pt x="2320993" y="0"/>
                    <a:pt x="2352682" y="31689"/>
                    <a:pt x="2352682" y="70780"/>
                  </a:cubicBezTo>
                  <a:lnTo>
                    <a:pt x="2352682" y="637020"/>
                  </a:lnTo>
                  <a:cubicBezTo>
                    <a:pt x="2352682" y="676111"/>
                    <a:pt x="2320993" y="707800"/>
                    <a:pt x="2281902" y="707800"/>
                  </a:cubicBezTo>
                  <a:lnTo>
                    <a:pt x="70780" y="707800"/>
                  </a:lnTo>
                  <a:cubicBezTo>
                    <a:pt x="31689" y="707800"/>
                    <a:pt x="0" y="676111"/>
                    <a:pt x="0" y="637020"/>
                  </a:cubicBezTo>
                  <a:lnTo>
                    <a:pt x="0" y="7078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370" tIns="40210" rIns="50370" bIns="402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chemeClr val="accent5">
                      <a:lumMod val="75000"/>
                    </a:schemeClr>
                  </a:solidFill>
                </a:rPr>
                <a:t>2- Dynamique interne de la Terre</a:t>
              </a: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1805248" y="2206103"/>
              <a:ext cx="128026" cy="32153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15346"/>
                  </a:lnTo>
                  <a:lnTo>
                    <a:pt x="128026" y="3215346"/>
                  </a:ln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e libre 17"/>
            <p:cNvSpPr/>
            <p:nvPr/>
          </p:nvSpPr>
          <p:spPr>
            <a:xfrm>
              <a:off x="1949882" y="4441394"/>
              <a:ext cx="2398208" cy="1910006"/>
            </a:xfrm>
            <a:custGeom>
              <a:avLst/>
              <a:gdLst>
                <a:gd name="connsiteX0" fmla="*/ 0 w 2398208"/>
                <a:gd name="connsiteY0" fmla="*/ 219321 h 2193214"/>
                <a:gd name="connsiteX1" fmla="*/ 219321 w 2398208"/>
                <a:gd name="connsiteY1" fmla="*/ 0 h 2193214"/>
                <a:gd name="connsiteX2" fmla="*/ 2178887 w 2398208"/>
                <a:gd name="connsiteY2" fmla="*/ 0 h 2193214"/>
                <a:gd name="connsiteX3" fmla="*/ 2398208 w 2398208"/>
                <a:gd name="connsiteY3" fmla="*/ 219321 h 2193214"/>
                <a:gd name="connsiteX4" fmla="*/ 2398208 w 2398208"/>
                <a:gd name="connsiteY4" fmla="*/ 1973893 h 2193214"/>
                <a:gd name="connsiteX5" fmla="*/ 2178887 w 2398208"/>
                <a:gd name="connsiteY5" fmla="*/ 2193214 h 2193214"/>
                <a:gd name="connsiteX6" fmla="*/ 219321 w 2398208"/>
                <a:gd name="connsiteY6" fmla="*/ 2193214 h 2193214"/>
                <a:gd name="connsiteX7" fmla="*/ 0 w 2398208"/>
                <a:gd name="connsiteY7" fmla="*/ 1973893 h 2193214"/>
                <a:gd name="connsiteX8" fmla="*/ 0 w 2398208"/>
                <a:gd name="connsiteY8" fmla="*/ 219321 h 219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208" h="2193214">
                  <a:moveTo>
                    <a:pt x="0" y="219321"/>
                  </a:moveTo>
                  <a:cubicBezTo>
                    <a:pt x="0" y="98193"/>
                    <a:pt x="98193" y="0"/>
                    <a:pt x="219321" y="0"/>
                  </a:cubicBezTo>
                  <a:lnTo>
                    <a:pt x="2178887" y="0"/>
                  </a:lnTo>
                  <a:cubicBezTo>
                    <a:pt x="2300015" y="0"/>
                    <a:pt x="2398208" y="98193"/>
                    <a:pt x="2398208" y="219321"/>
                  </a:cubicBezTo>
                  <a:lnTo>
                    <a:pt x="2398208" y="1973893"/>
                  </a:lnTo>
                  <a:cubicBezTo>
                    <a:pt x="2398208" y="2095021"/>
                    <a:pt x="2300015" y="2193214"/>
                    <a:pt x="2178887" y="2193214"/>
                  </a:cubicBezTo>
                  <a:lnTo>
                    <a:pt x="219321" y="2193214"/>
                  </a:lnTo>
                  <a:cubicBezTo>
                    <a:pt x="98193" y="2193214"/>
                    <a:pt x="0" y="2095021"/>
                    <a:pt x="0" y="1973893"/>
                  </a:cubicBezTo>
                  <a:lnTo>
                    <a:pt x="0" y="21932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40" tIns="54980" rIns="65140" bIns="549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chemeClr val="lt1"/>
                  </a:solidFill>
                </a:rPr>
                <a:t>Les méthodes de recherche et d’analyse fondées sur l’observation de la Terre et du monde vivant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4465077" y="1341225"/>
              <a:ext cx="2389199" cy="900000"/>
            </a:xfrm>
            <a:custGeom>
              <a:avLst/>
              <a:gdLst>
                <a:gd name="connsiteX0" fmla="*/ 0 w 2389199"/>
                <a:gd name="connsiteY0" fmla="*/ 112310 h 1123099"/>
                <a:gd name="connsiteX1" fmla="*/ 112310 w 2389199"/>
                <a:gd name="connsiteY1" fmla="*/ 0 h 1123099"/>
                <a:gd name="connsiteX2" fmla="*/ 2276889 w 2389199"/>
                <a:gd name="connsiteY2" fmla="*/ 0 h 1123099"/>
                <a:gd name="connsiteX3" fmla="*/ 2389199 w 2389199"/>
                <a:gd name="connsiteY3" fmla="*/ 112310 h 1123099"/>
                <a:gd name="connsiteX4" fmla="*/ 2389199 w 2389199"/>
                <a:gd name="connsiteY4" fmla="*/ 1010789 h 1123099"/>
                <a:gd name="connsiteX5" fmla="*/ 2276889 w 2389199"/>
                <a:gd name="connsiteY5" fmla="*/ 1123099 h 1123099"/>
                <a:gd name="connsiteX6" fmla="*/ 112310 w 2389199"/>
                <a:gd name="connsiteY6" fmla="*/ 1123099 h 1123099"/>
                <a:gd name="connsiteX7" fmla="*/ 0 w 2389199"/>
                <a:gd name="connsiteY7" fmla="*/ 1010789 h 1123099"/>
                <a:gd name="connsiteX8" fmla="*/ 0 w 2389199"/>
                <a:gd name="connsiteY8" fmla="*/ 112310 h 112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9199" h="1123099">
                  <a:moveTo>
                    <a:pt x="0" y="112310"/>
                  </a:moveTo>
                  <a:cubicBezTo>
                    <a:pt x="0" y="50283"/>
                    <a:pt x="50283" y="0"/>
                    <a:pt x="112310" y="0"/>
                  </a:cubicBezTo>
                  <a:lnTo>
                    <a:pt x="2276889" y="0"/>
                  </a:lnTo>
                  <a:cubicBezTo>
                    <a:pt x="2338916" y="0"/>
                    <a:pt x="2389199" y="50283"/>
                    <a:pt x="2389199" y="112310"/>
                  </a:cubicBezTo>
                  <a:lnTo>
                    <a:pt x="2389199" y="1010789"/>
                  </a:lnTo>
                  <a:cubicBezTo>
                    <a:pt x="2389199" y="1072816"/>
                    <a:pt x="2338916" y="1123099"/>
                    <a:pt x="2276889" y="1123099"/>
                  </a:cubicBezTo>
                  <a:lnTo>
                    <a:pt x="112310" y="1123099"/>
                  </a:lnTo>
                  <a:cubicBezTo>
                    <a:pt x="50283" y="1123099"/>
                    <a:pt x="0" y="1072816"/>
                    <a:pt x="0" y="1010789"/>
                  </a:cubicBezTo>
                  <a:lnTo>
                    <a:pt x="0" y="112310"/>
                  </a:lnTo>
                  <a:close/>
                </a:path>
              </a:pathLst>
            </a:custGeom>
            <a:solidFill>
              <a:srgbClr val="74B23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5" tIns="51595" rIns="61755" bIns="5159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/>
                <a:t>Enjeux contemporains de la planète </a:t>
              </a: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4709253" y="2232306"/>
              <a:ext cx="254458" cy="63038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30382"/>
                  </a:lnTo>
                  <a:lnTo>
                    <a:pt x="254458" y="630382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e libre 20"/>
            <p:cNvSpPr/>
            <p:nvPr/>
          </p:nvSpPr>
          <p:spPr>
            <a:xfrm>
              <a:off x="4963711" y="2540762"/>
              <a:ext cx="2310610" cy="643853"/>
            </a:xfrm>
            <a:custGeom>
              <a:avLst/>
              <a:gdLst>
                <a:gd name="connsiteX0" fmla="*/ 0 w 2310610"/>
                <a:gd name="connsiteY0" fmla="*/ 64385 h 643853"/>
                <a:gd name="connsiteX1" fmla="*/ 64385 w 2310610"/>
                <a:gd name="connsiteY1" fmla="*/ 0 h 643853"/>
                <a:gd name="connsiteX2" fmla="*/ 2246225 w 2310610"/>
                <a:gd name="connsiteY2" fmla="*/ 0 h 643853"/>
                <a:gd name="connsiteX3" fmla="*/ 2310610 w 2310610"/>
                <a:gd name="connsiteY3" fmla="*/ 64385 h 643853"/>
                <a:gd name="connsiteX4" fmla="*/ 2310610 w 2310610"/>
                <a:gd name="connsiteY4" fmla="*/ 579468 h 643853"/>
                <a:gd name="connsiteX5" fmla="*/ 2246225 w 2310610"/>
                <a:gd name="connsiteY5" fmla="*/ 643853 h 643853"/>
                <a:gd name="connsiteX6" fmla="*/ 64385 w 2310610"/>
                <a:gd name="connsiteY6" fmla="*/ 643853 h 643853"/>
                <a:gd name="connsiteX7" fmla="*/ 0 w 2310610"/>
                <a:gd name="connsiteY7" fmla="*/ 579468 h 643853"/>
                <a:gd name="connsiteX8" fmla="*/ 0 w 2310610"/>
                <a:gd name="connsiteY8" fmla="*/ 64385 h 64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0610" h="643853">
                  <a:moveTo>
                    <a:pt x="0" y="64385"/>
                  </a:moveTo>
                  <a:cubicBezTo>
                    <a:pt x="0" y="28826"/>
                    <a:pt x="28826" y="0"/>
                    <a:pt x="64385" y="0"/>
                  </a:cubicBezTo>
                  <a:lnTo>
                    <a:pt x="2246225" y="0"/>
                  </a:lnTo>
                  <a:cubicBezTo>
                    <a:pt x="2281784" y="0"/>
                    <a:pt x="2310610" y="28826"/>
                    <a:pt x="2310610" y="64385"/>
                  </a:cubicBezTo>
                  <a:lnTo>
                    <a:pt x="2310610" y="579468"/>
                  </a:lnTo>
                  <a:cubicBezTo>
                    <a:pt x="2310610" y="615027"/>
                    <a:pt x="2281784" y="643853"/>
                    <a:pt x="2246225" y="643853"/>
                  </a:cubicBezTo>
                  <a:lnTo>
                    <a:pt x="64385" y="643853"/>
                  </a:lnTo>
                  <a:cubicBezTo>
                    <a:pt x="28826" y="643853"/>
                    <a:pt x="0" y="615027"/>
                    <a:pt x="0" y="579468"/>
                  </a:cubicBezTo>
                  <a:lnTo>
                    <a:pt x="0" y="64385"/>
                  </a:lnTo>
                  <a:close/>
                </a:path>
              </a:pathLst>
            </a:custGeom>
            <a:ln>
              <a:solidFill>
                <a:srgbClr val="92D050"/>
              </a:solidFill>
            </a:ln>
          </p:spPr>
          <p:style>
            <a:lnRef idx="2">
              <a:schemeClr val="accent5">
                <a:hueOff val="-2757504"/>
                <a:satOff val="-3835"/>
                <a:lumOff val="-14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409" tIns="38249" rIns="48409" bIns="38249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chemeClr val="accent6">
                      <a:lumMod val="75000"/>
                    </a:schemeClr>
                  </a:solidFill>
                </a:rPr>
                <a:t> Ecosystèmes et services environnementaux</a:t>
              </a: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4709253" y="2232306"/>
              <a:ext cx="316248" cy="31891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89144"/>
                  </a:lnTo>
                  <a:lnTo>
                    <a:pt x="316248" y="3189144"/>
                  </a:lnTo>
                </a:path>
              </a:pathLst>
            </a:custGeom>
            <a:noFill/>
            <a:ln>
              <a:solidFill>
                <a:srgbClr val="92D050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e libre 22"/>
            <p:cNvSpPr/>
            <p:nvPr/>
          </p:nvSpPr>
          <p:spPr>
            <a:xfrm>
              <a:off x="5025501" y="4441394"/>
              <a:ext cx="2345450" cy="1910006"/>
            </a:xfrm>
            <a:custGeom>
              <a:avLst/>
              <a:gdLst>
                <a:gd name="connsiteX0" fmla="*/ 0 w 2345450"/>
                <a:gd name="connsiteY0" fmla="*/ 234545 h 2453239"/>
                <a:gd name="connsiteX1" fmla="*/ 234545 w 2345450"/>
                <a:gd name="connsiteY1" fmla="*/ 0 h 2453239"/>
                <a:gd name="connsiteX2" fmla="*/ 2110905 w 2345450"/>
                <a:gd name="connsiteY2" fmla="*/ 0 h 2453239"/>
                <a:gd name="connsiteX3" fmla="*/ 2345450 w 2345450"/>
                <a:gd name="connsiteY3" fmla="*/ 234545 h 2453239"/>
                <a:gd name="connsiteX4" fmla="*/ 2345450 w 2345450"/>
                <a:gd name="connsiteY4" fmla="*/ 2218694 h 2453239"/>
                <a:gd name="connsiteX5" fmla="*/ 2110905 w 2345450"/>
                <a:gd name="connsiteY5" fmla="*/ 2453239 h 2453239"/>
                <a:gd name="connsiteX6" fmla="*/ 234545 w 2345450"/>
                <a:gd name="connsiteY6" fmla="*/ 2453239 h 2453239"/>
                <a:gd name="connsiteX7" fmla="*/ 0 w 2345450"/>
                <a:gd name="connsiteY7" fmla="*/ 2218694 h 2453239"/>
                <a:gd name="connsiteX8" fmla="*/ 0 w 2345450"/>
                <a:gd name="connsiteY8" fmla="*/ 234545 h 245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450" h="2453239">
                  <a:moveTo>
                    <a:pt x="0" y="234545"/>
                  </a:moveTo>
                  <a:cubicBezTo>
                    <a:pt x="0" y="105009"/>
                    <a:pt x="105009" y="0"/>
                    <a:pt x="234545" y="0"/>
                  </a:cubicBezTo>
                  <a:lnTo>
                    <a:pt x="2110905" y="0"/>
                  </a:lnTo>
                  <a:cubicBezTo>
                    <a:pt x="2240441" y="0"/>
                    <a:pt x="2345450" y="105009"/>
                    <a:pt x="2345450" y="234545"/>
                  </a:cubicBezTo>
                  <a:lnTo>
                    <a:pt x="2345450" y="2218694"/>
                  </a:lnTo>
                  <a:cubicBezTo>
                    <a:pt x="2345450" y="2348230"/>
                    <a:pt x="2240441" y="2453239"/>
                    <a:pt x="2110905" y="2453239"/>
                  </a:cubicBezTo>
                  <a:lnTo>
                    <a:pt x="234545" y="2453239"/>
                  </a:lnTo>
                  <a:cubicBezTo>
                    <a:pt x="105009" y="2453239"/>
                    <a:pt x="0" y="2348230"/>
                    <a:pt x="0" y="2218694"/>
                  </a:cubicBezTo>
                  <a:lnTo>
                    <a:pt x="0" y="234545"/>
                  </a:lnTo>
                  <a:close/>
                </a:path>
              </a:pathLst>
            </a:custGeom>
            <a:solidFill>
              <a:srgbClr val="74B230">
                <a:alpha val="9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chemeClr val="lt1"/>
                  </a:solidFill>
                </a:rPr>
                <a:t>Les démarches de la biologie et des géosciences pour répondre aux enjeux du XXIème siècle </a:t>
              </a:r>
              <a:r>
                <a:rPr lang="fr-FR" sz="1400" dirty="0">
                  <a:solidFill>
                    <a:schemeClr val="lt1"/>
                  </a:solidFill>
                </a:rPr>
                <a:t>(environnement, développement durable, gestion des ressources…)</a:t>
              </a:r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7274321" y="1341225"/>
              <a:ext cx="2387653" cy="900000"/>
            </a:xfrm>
            <a:custGeom>
              <a:avLst/>
              <a:gdLst>
                <a:gd name="connsiteX0" fmla="*/ 0 w 2387653"/>
                <a:gd name="connsiteY0" fmla="*/ 112310 h 1123099"/>
                <a:gd name="connsiteX1" fmla="*/ 112310 w 2387653"/>
                <a:gd name="connsiteY1" fmla="*/ 0 h 1123099"/>
                <a:gd name="connsiteX2" fmla="*/ 2275343 w 2387653"/>
                <a:gd name="connsiteY2" fmla="*/ 0 h 1123099"/>
                <a:gd name="connsiteX3" fmla="*/ 2387653 w 2387653"/>
                <a:gd name="connsiteY3" fmla="*/ 112310 h 1123099"/>
                <a:gd name="connsiteX4" fmla="*/ 2387653 w 2387653"/>
                <a:gd name="connsiteY4" fmla="*/ 1010789 h 1123099"/>
                <a:gd name="connsiteX5" fmla="*/ 2275343 w 2387653"/>
                <a:gd name="connsiteY5" fmla="*/ 1123099 h 1123099"/>
                <a:gd name="connsiteX6" fmla="*/ 112310 w 2387653"/>
                <a:gd name="connsiteY6" fmla="*/ 1123099 h 1123099"/>
                <a:gd name="connsiteX7" fmla="*/ 0 w 2387653"/>
                <a:gd name="connsiteY7" fmla="*/ 1010789 h 1123099"/>
                <a:gd name="connsiteX8" fmla="*/ 0 w 2387653"/>
                <a:gd name="connsiteY8" fmla="*/ 112310 h 112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7653" h="1123099">
                  <a:moveTo>
                    <a:pt x="0" y="112310"/>
                  </a:moveTo>
                  <a:cubicBezTo>
                    <a:pt x="0" y="50283"/>
                    <a:pt x="50283" y="0"/>
                    <a:pt x="112310" y="0"/>
                  </a:cubicBezTo>
                  <a:lnTo>
                    <a:pt x="2275343" y="0"/>
                  </a:lnTo>
                  <a:cubicBezTo>
                    <a:pt x="2337370" y="0"/>
                    <a:pt x="2387653" y="50283"/>
                    <a:pt x="2387653" y="112310"/>
                  </a:cubicBezTo>
                  <a:lnTo>
                    <a:pt x="2387653" y="1010789"/>
                  </a:lnTo>
                  <a:cubicBezTo>
                    <a:pt x="2387653" y="1072816"/>
                    <a:pt x="2337370" y="1123099"/>
                    <a:pt x="2275343" y="1123099"/>
                  </a:cubicBezTo>
                  <a:lnTo>
                    <a:pt x="112310" y="1123099"/>
                  </a:lnTo>
                  <a:cubicBezTo>
                    <a:pt x="50283" y="1123099"/>
                    <a:pt x="0" y="1072816"/>
                    <a:pt x="0" y="1010789"/>
                  </a:cubicBezTo>
                  <a:lnTo>
                    <a:pt x="0" y="112310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5" tIns="51595" rIns="61755" bIns="5159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/>
                <a:t>Le corps humain et la santé</a:t>
              </a: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7518342" y="2232306"/>
              <a:ext cx="156893" cy="6846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84673"/>
                  </a:lnTo>
                  <a:lnTo>
                    <a:pt x="156893" y="684673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orme libre 25"/>
            <p:cNvSpPr/>
            <p:nvPr/>
          </p:nvSpPr>
          <p:spPr>
            <a:xfrm>
              <a:off x="7675236" y="2567838"/>
              <a:ext cx="2077226" cy="698282"/>
            </a:xfrm>
            <a:custGeom>
              <a:avLst/>
              <a:gdLst>
                <a:gd name="connsiteX0" fmla="*/ 0 w 2077226"/>
                <a:gd name="connsiteY0" fmla="*/ 69828 h 698282"/>
                <a:gd name="connsiteX1" fmla="*/ 69828 w 2077226"/>
                <a:gd name="connsiteY1" fmla="*/ 0 h 698282"/>
                <a:gd name="connsiteX2" fmla="*/ 2007398 w 2077226"/>
                <a:gd name="connsiteY2" fmla="*/ 0 h 698282"/>
                <a:gd name="connsiteX3" fmla="*/ 2077226 w 2077226"/>
                <a:gd name="connsiteY3" fmla="*/ 69828 h 698282"/>
                <a:gd name="connsiteX4" fmla="*/ 2077226 w 2077226"/>
                <a:gd name="connsiteY4" fmla="*/ 628454 h 698282"/>
                <a:gd name="connsiteX5" fmla="*/ 2007398 w 2077226"/>
                <a:gd name="connsiteY5" fmla="*/ 698282 h 698282"/>
                <a:gd name="connsiteX6" fmla="*/ 69828 w 2077226"/>
                <a:gd name="connsiteY6" fmla="*/ 698282 h 698282"/>
                <a:gd name="connsiteX7" fmla="*/ 0 w 2077226"/>
                <a:gd name="connsiteY7" fmla="*/ 628454 h 698282"/>
                <a:gd name="connsiteX8" fmla="*/ 0 w 2077226"/>
                <a:gd name="connsiteY8" fmla="*/ 69828 h 69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226" h="698282">
                  <a:moveTo>
                    <a:pt x="0" y="69828"/>
                  </a:moveTo>
                  <a:cubicBezTo>
                    <a:pt x="0" y="31263"/>
                    <a:pt x="31263" y="0"/>
                    <a:pt x="69828" y="0"/>
                  </a:cubicBezTo>
                  <a:lnTo>
                    <a:pt x="2007398" y="0"/>
                  </a:lnTo>
                  <a:cubicBezTo>
                    <a:pt x="2045963" y="0"/>
                    <a:pt x="2077226" y="31263"/>
                    <a:pt x="2077226" y="69828"/>
                  </a:cubicBezTo>
                  <a:lnTo>
                    <a:pt x="2077226" y="628454"/>
                  </a:lnTo>
                  <a:cubicBezTo>
                    <a:pt x="2077226" y="667019"/>
                    <a:pt x="2045963" y="698282"/>
                    <a:pt x="2007398" y="698282"/>
                  </a:cubicBezTo>
                  <a:lnTo>
                    <a:pt x="69828" y="698282"/>
                  </a:lnTo>
                  <a:cubicBezTo>
                    <a:pt x="31263" y="698282"/>
                    <a:pt x="0" y="667019"/>
                    <a:pt x="0" y="628454"/>
                  </a:cubicBezTo>
                  <a:lnTo>
                    <a:pt x="0" y="69828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932" tIns="40772" rIns="50932" bIns="407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rgbClr val="008080"/>
                  </a:solidFill>
                </a:rPr>
                <a:t>1 – Variation génétique et santé</a:t>
              </a:r>
              <a:endParaRPr lang="fr-FR" sz="1600" b="1" kern="1200" dirty="0">
                <a:solidFill>
                  <a:srgbClr val="008080"/>
                </a:solidFill>
              </a:endParaRPr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7518342" y="2232306"/>
              <a:ext cx="258510" cy="16988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98867"/>
                  </a:lnTo>
                  <a:lnTo>
                    <a:pt x="258510" y="1698867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orme libre 27"/>
            <p:cNvSpPr/>
            <p:nvPr/>
          </p:nvSpPr>
          <p:spPr>
            <a:xfrm>
              <a:off x="7707185" y="3546727"/>
              <a:ext cx="2032050" cy="768892"/>
            </a:xfrm>
            <a:custGeom>
              <a:avLst/>
              <a:gdLst>
                <a:gd name="connsiteX0" fmla="*/ 0 w 1962382"/>
                <a:gd name="connsiteY0" fmla="*/ 76889 h 768892"/>
                <a:gd name="connsiteX1" fmla="*/ 76889 w 1962382"/>
                <a:gd name="connsiteY1" fmla="*/ 0 h 768892"/>
                <a:gd name="connsiteX2" fmla="*/ 1885493 w 1962382"/>
                <a:gd name="connsiteY2" fmla="*/ 0 h 768892"/>
                <a:gd name="connsiteX3" fmla="*/ 1962382 w 1962382"/>
                <a:gd name="connsiteY3" fmla="*/ 76889 h 768892"/>
                <a:gd name="connsiteX4" fmla="*/ 1962382 w 1962382"/>
                <a:gd name="connsiteY4" fmla="*/ 692003 h 768892"/>
                <a:gd name="connsiteX5" fmla="*/ 1885493 w 1962382"/>
                <a:gd name="connsiteY5" fmla="*/ 768892 h 768892"/>
                <a:gd name="connsiteX6" fmla="*/ 76889 w 1962382"/>
                <a:gd name="connsiteY6" fmla="*/ 768892 h 768892"/>
                <a:gd name="connsiteX7" fmla="*/ 0 w 1962382"/>
                <a:gd name="connsiteY7" fmla="*/ 692003 h 768892"/>
                <a:gd name="connsiteX8" fmla="*/ 0 w 1962382"/>
                <a:gd name="connsiteY8" fmla="*/ 76889 h 76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2382" h="768892">
                  <a:moveTo>
                    <a:pt x="0" y="76889"/>
                  </a:moveTo>
                  <a:cubicBezTo>
                    <a:pt x="0" y="34424"/>
                    <a:pt x="34424" y="0"/>
                    <a:pt x="76889" y="0"/>
                  </a:cubicBezTo>
                  <a:lnTo>
                    <a:pt x="1885493" y="0"/>
                  </a:lnTo>
                  <a:cubicBezTo>
                    <a:pt x="1927958" y="0"/>
                    <a:pt x="1962382" y="34424"/>
                    <a:pt x="1962382" y="76889"/>
                  </a:cubicBezTo>
                  <a:lnTo>
                    <a:pt x="1962382" y="692003"/>
                  </a:lnTo>
                  <a:cubicBezTo>
                    <a:pt x="1962382" y="734468"/>
                    <a:pt x="1927958" y="768892"/>
                    <a:pt x="1885493" y="768892"/>
                  </a:cubicBezTo>
                  <a:lnTo>
                    <a:pt x="76889" y="768892"/>
                  </a:lnTo>
                  <a:cubicBezTo>
                    <a:pt x="34424" y="768892"/>
                    <a:pt x="0" y="734468"/>
                    <a:pt x="0" y="692003"/>
                  </a:cubicBezTo>
                  <a:lnTo>
                    <a:pt x="0" y="76889"/>
                  </a:lnTo>
                  <a:close/>
                </a:path>
              </a:pathLst>
            </a:custGeom>
            <a:ln>
              <a:solidFill>
                <a:srgbClr val="00808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00" tIns="42840" rIns="53000" bIns="4284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kern="1200" dirty="0" smtClean="0">
                  <a:solidFill>
                    <a:srgbClr val="008080"/>
                  </a:solidFill>
                </a:rPr>
                <a:t>2 – Fonctionnement du système immunitaire humain</a:t>
              </a:r>
              <a:endParaRPr lang="fr-FR" sz="1600" b="1" kern="1200" dirty="0">
                <a:solidFill>
                  <a:srgbClr val="008080"/>
                </a:solidFill>
              </a:endParaRP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7518342" y="2232306"/>
              <a:ext cx="241504" cy="33319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331921"/>
                  </a:lnTo>
                  <a:lnTo>
                    <a:pt x="241504" y="3331921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orme libre 29"/>
            <p:cNvSpPr/>
            <p:nvPr/>
          </p:nvSpPr>
          <p:spPr>
            <a:xfrm>
              <a:off x="7756075" y="4441394"/>
              <a:ext cx="2143277" cy="1887773"/>
            </a:xfrm>
            <a:custGeom>
              <a:avLst/>
              <a:gdLst>
                <a:gd name="connsiteX0" fmla="*/ 0 w 2143277"/>
                <a:gd name="connsiteY0" fmla="*/ 214328 h 2167684"/>
                <a:gd name="connsiteX1" fmla="*/ 214328 w 2143277"/>
                <a:gd name="connsiteY1" fmla="*/ 0 h 2167684"/>
                <a:gd name="connsiteX2" fmla="*/ 1928949 w 2143277"/>
                <a:gd name="connsiteY2" fmla="*/ 0 h 2167684"/>
                <a:gd name="connsiteX3" fmla="*/ 2143277 w 2143277"/>
                <a:gd name="connsiteY3" fmla="*/ 214328 h 2167684"/>
                <a:gd name="connsiteX4" fmla="*/ 2143277 w 2143277"/>
                <a:gd name="connsiteY4" fmla="*/ 1953356 h 2167684"/>
                <a:gd name="connsiteX5" fmla="*/ 1928949 w 2143277"/>
                <a:gd name="connsiteY5" fmla="*/ 2167684 h 2167684"/>
                <a:gd name="connsiteX6" fmla="*/ 214328 w 2143277"/>
                <a:gd name="connsiteY6" fmla="*/ 2167684 h 2167684"/>
                <a:gd name="connsiteX7" fmla="*/ 0 w 2143277"/>
                <a:gd name="connsiteY7" fmla="*/ 1953356 h 2167684"/>
                <a:gd name="connsiteX8" fmla="*/ 0 w 2143277"/>
                <a:gd name="connsiteY8" fmla="*/ 214328 h 216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3277" h="2167684">
                  <a:moveTo>
                    <a:pt x="0" y="214328"/>
                  </a:moveTo>
                  <a:cubicBezTo>
                    <a:pt x="0" y="95958"/>
                    <a:pt x="95958" y="0"/>
                    <a:pt x="214328" y="0"/>
                  </a:cubicBezTo>
                  <a:lnTo>
                    <a:pt x="1928949" y="0"/>
                  </a:lnTo>
                  <a:cubicBezTo>
                    <a:pt x="2047319" y="0"/>
                    <a:pt x="2143277" y="95958"/>
                    <a:pt x="2143277" y="214328"/>
                  </a:cubicBezTo>
                  <a:lnTo>
                    <a:pt x="2143277" y="1953356"/>
                  </a:lnTo>
                  <a:cubicBezTo>
                    <a:pt x="2143277" y="2071726"/>
                    <a:pt x="2047319" y="2167684"/>
                    <a:pt x="1928949" y="2167684"/>
                  </a:cubicBezTo>
                  <a:lnTo>
                    <a:pt x="214328" y="2167684"/>
                  </a:lnTo>
                  <a:cubicBezTo>
                    <a:pt x="95958" y="2167684"/>
                    <a:pt x="0" y="2071726"/>
                    <a:pt x="0" y="1953356"/>
                  </a:cubicBezTo>
                  <a:lnTo>
                    <a:pt x="0" y="214328"/>
                  </a:lnTo>
                  <a:close/>
                </a:path>
              </a:pathLst>
            </a:custGeom>
            <a:solidFill>
              <a:srgbClr val="0080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755" tIns="51595" rIns="61755" bIns="5159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>
                  <a:solidFill>
                    <a:schemeClr val="lt1"/>
                  </a:solidFill>
                </a:rPr>
                <a:t>Approche globale de la santé allant du fonctionnement de l’organisme aux enjeux de santé publique</a:t>
              </a:r>
            </a:p>
          </p:txBody>
        </p:sp>
      </p:grpSp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8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569" y="451858"/>
            <a:ext cx="9455527" cy="6435600"/>
          </a:xfrm>
          <a:prstGeom prst="rect">
            <a:avLst/>
          </a:prstGeom>
          <a:noFill/>
        </p:spPr>
      </p:sp>
      <p:sp>
        <p:nvSpPr>
          <p:cNvPr id="54" name="Rectangle 53"/>
          <p:cNvSpPr/>
          <p:nvPr/>
        </p:nvSpPr>
        <p:spPr>
          <a:xfrm rot="16200000">
            <a:off x="10856331" y="4048303"/>
            <a:ext cx="15536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latin typeface="Archive" panose="02000506040000020004" pitchFamily="50" charset="0"/>
              </a:rPr>
              <a:t>Programme de SVT</a:t>
            </a:r>
          </a:p>
        </p:txBody>
      </p:sp>
      <p:sp>
        <p:nvSpPr>
          <p:cNvPr id="2" name="Rectangle 1"/>
          <p:cNvSpPr/>
          <p:nvPr/>
        </p:nvSpPr>
        <p:spPr>
          <a:xfrm rot="16200000">
            <a:off x="10347505" y="3942742"/>
            <a:ext cx="29694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Enseignement de spécialité en classe de 1</a:t>
            </a:r>
            <a:r>
              <a:rPr lang="fr-FR" sz="1200" baseline="30000" dirty="0"/>
              <a:t>ère</a:t>
            </a:r>
            <a:r>
              <a:rPr lang="fr-FR" sz="1200" dirty="0"/>
              <a:t> </a:t>
            </a:r>
          </a:p>
        </p:txBody>
      </p:sp>
      <p:sp>
        <p:nvSpPr>
          <p:cNvPr id="32" name="Ellipse 31"/>
          <p:cNvSpPr/>
          <p:nvPr/>
        </p:nvSpPr>
        <p:spPr>
          <a:xfrm>
            <a:off x="4387672" y="2593960"/>
            <a:ext cx="2204171" cy="16192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/>
              <a:t>Fonctionnement du système immunitaire humain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288725" y="1787038"/>
            <a:ext cx="318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2"/>
                </a:solidFill>
              </a:rPr>
              <a:t>Visites de laboratoires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271355" y="1387397"/>
            <a:ext cx="1893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sz="2100" dirty="0">
                <a:solidFill>
                  <a:schemeClr val="accent2"/>
                </a:solidFill>
              </a:rPr>
              <a:t>Esprit critique, débat, oral </a:t>
            </a:r>
            <a:r>
              <a:rPr lang="fr-FR" sz="2100" dirty="0" smtClean="0">
                <a:solidFill>
                  <a:schemeClr val="accent2"/>
                </a:solidFill>
              </a:rPr>
              <a:t> </a:t>
            </a:r>
            <a:endParaRPr lang="fr-FR" sz="2100" dirty="0">
              <a:solidFill>
                <a:schemeClr val="accent2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15556" y="2835579"/>
            <a:ext cx="3460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 b="1"/>
            </a:lvl1pPr>
          </a:lstStyle>
          <a:p>
            <a:r>
              <a:rPr lang="fr-FR" dirty="0">
                <a:solidFill>
                  <a:schemeClr val="accent2"/>
                </a:solidFill>
              </a:rPr>
              <a:t>Méthodes et pratiques </a:t>
            </a:r>
            <a:r>
              <a:rPr lang="fr-FR" dirty="0" smtClean="0">
                <a:solidFill>
                  <a:schemeClr val="accent2"/>
                </a:solidFill>
              </a:rPr>
              <a:t>scientifiques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863450" y="2835579"/>
            <a:ext cx="302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 b="1"/>
            </a:lvl1pPr>
          </a:lstStyle>
          <a:p>
            <a:r>
              <a:rPr lang="fr-FR" sz="2000" dirty="0">
                <a:solidFill>
                  <a:schemeClr val="accent2"/>
                </a:solidFill>
              </a:rPr>
              <a:t>Utilisation d’outils numériques pour </a:t>
            </a:r>
            <a:r>
              <a:rPr lang="fr-FR" sz="2000" dirty="0" smtClean="0">
                <a:solidFill>
                  <a:schemeClr val="accent2"/>
                </a:solidFill>
              </a:rPr>
              <a:t>modéliser</a:t>
            </a:r>
          </a:p>
        </p:txBody>
      </p:sp>
      <p:sp>
        <p:nvSpPr>
          <p:cNvPr id="37" name="Arc 36"/>
          <p:cNvSpPr/>
          <p:nvPr/>
        </p:nvSpPr>
        <p:spPr>
          <a:xfrm>
            <a:off x="7394910" y="2187148"/>
            <a:ext cx="747691" cy="1415303"/>
          </a:xfrm>
          <a:prstGeom prst="arc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rc 37"/>
          <p:cNvSpPr/>
          <p:nvPr/>
        </p:nvSpPr>
        <p:spPr>
          <a:xfrm rot="7142555">
            <a:off x="4163247" y="3231952"/>
            <a:ext cx="1181661" cy="2332217"/>
          </a:xfrm>
          <a:prstGeom prst="arc">
            <a:avLst/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rc 38"/>
          <p:cNvSpPr/>
          <p:nvPr/>
        </p:nvSpPr>
        <p:spPr>
          <a:xfrm rot="13721008">
            <a:off x="1825861" y="1384003"/>
            <a:ext cx="640026" cy="1606288"/>
          </a:xfrm>
          <a:prstGeom prst="arc">
            <a:avLst>
              <a:gd name="adj1" fmla="val 16155249"/>
              <a:gd name="adj2" fmla="val 19112796"/>
            </a:avLst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2" y="3593288"/>
            <a:ext cx="1779679" cy="122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/>
          <a:stretch/>
        </p:blipFill>
        <p:spPr bwMode="auto">
          <a:xfrm>
            <a:off x="7162099" y="3797372"/>
            <a:ext cx="2375441" cy="148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42" y="4452356"/>
            <a:ext cx="1727767" cy="16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 bwMode="auto">
          <a:xfrm>
            <a:off x="5838964" y="201753"/>
            <a:ext cx="2170658" cy="147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01" y="3590466"/>
            <a:ext cx="1644874" cy="12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01" y="4872590"/>
            <a:ext cx="1644874" cy="112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9" y="4868739"/>
            <a:ext cx="1779650" cy="113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81" y="5379429"/>
            <a:ext cx="2310289" cy="121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"/>
          <a:stretch/>
        </p:blipFill>
        <p:spPr bwMode="auto">
          <a:xfrm>
            <a:off x="3183950" y="258984"/>
            <a:ext cx="1533100" cy="21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/>
          <a:stretch/>
        </p:blipFill>
        <p:spPr bwMode="auto">
          <a:xfrm>
            <a:off x="1206904" y="145311"/>
            <a:ext cx="1710263" cy="118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192" y="201753"/>
            <a:ext cx="1344701" cy="14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243</Words>
  <Application>Microsoft Office PowerPoint</Application>
  <PresentationFormat>Grand écran</PresentationFormat>
  <Paragraphs>27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Archive</vt:lpstr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Académie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Bouteloup</dc:creator>
  <cp:lastModifiedBy>Gwladys Lucas</cp:lastModifiedBy>
  <cp:revision>78</cp:revision>
  <dcterms:created xsi:type="dcterms:W3CDTF">2019-01-30T08:43:38Z</dcterms:created>
  <dcterms:modified xsi:type="dcterms:W3CDTF">2019-02-19T13:40:41Z</dcterms:modified>
</cp:coreProperties>
</file>