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5" r:id="rId2"/>
    <p:sldId id="266" r:id="rId3"/>
    <p:sldId id="267"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3520D-833A-4FFE-96CB-A4F5EC379A79}" type="datetimeFigureOut">
              <a:rPr lang="fr-FR" smtClean="0"/>
              <a:t>19/02/2019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14C5C-C6B3-4C03-8830-5B5D87832E9B}" type="slidenum">
              <a:rPr lang="fr-FR" smtClean="0"/>
              <a:t>‹N°›</a:t>
            </a:fld>
            <a:endParaRPr lang="fr-FR"/>
          </a:p>
        </p:txBody>
      </p:sp>
    </p:spTree>
    <p:extLst>
      <p:ext uri="{BB962C8B-B14F-4D97-AF65-F5344CB8AC3E}">
        <p14:creationId xmlns:p14="http://schemas.microsoft.com/office/powerpoint/2010/main" val="2559526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2478895"/>
            <a:ext cx="9144000" cy="840331"/>
          </a:xfrm>
        </p:spPr>
        <p:txBody>
          <a:bodyPr anchor="ctr">
            <a:normAutofit/>
          </a:bodyPr>
          <a:lstStyle>
            <a:lvl1pPr algn="ctr">
              <a:defRPr sz="4400">
                <a:latin typeface="Archive" panose="02000506040000020004" pitchFamily="50" charset="0"/>
              </a:defRPr>
            </a:lvl1pPr>
          </a:lstStyle>
          <a:p>
            <a:endParaRPr lang="fr-FR" dirty="0"/>
          </a:p>
        </p:txBody>
      </p:sp>
      <p:sp>
        <p:nvSpPr>
          <p:cNvPr id="3" name="Sous-titre 2"/>
          <p:cNvSpPr>
            <a:spLocks noGrp="1"/>
          </p:cNvSpPr>
          <p:nvPr>
            <p:ph type="subTitle" idx="1"/>
          </p:nvPr>
        </p:nvSpPr>
        <p:spPr>
          <a:xfrm>
            <a:off x="1524000" y="3400750"/>
            <a:ext cx="9144000" cy="1041251"/>
          </a:xfrm>
        </p:spPr>
        <p:txBody>
          <a:bodyPr anchor="ct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grpSp>
        <p:nvGrpSpPr>
          <p:cNvPr id="7" name="Groupe 6"/>
          <p:cNvGrpSpPr/>
          <p:nvPr userDrawn="1"/>
        </p:nvGrpSpPr>
        <p:grpSpPr>
          <a:xfrm>
            <a:off x="0" y="0"/>
            <a:ext cx="12192000" cy="1796902"/>
            <a:chOff x="0" y="0"/>
            <a:chExt cx="12192000" cy="1796902"/>
          </a:xfrm>
        </p:grpSpPr>
        <p:sp>
          <p:nvSpPr>
            <p:cNvPr id="8" name="Rectangle 7"/>
            <p:cNvSpPr/>
            <p:nvPr/>
          </p:nvSpPr>
          <p:spPr>
            <a:xfrm>
              <a:off x="0" y="0"/>
              <a:ext cx="12192000" cy="1796902"/>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a:stretch>
              <a:fillRect/>
            </a:stretch>
          </p:blipFill>
          <p:spPr>
            <a:xfrm>
              <a:off x="6705049" y="165151"/>
              <a:ext cx="2724841" cy="1382251"/>
            </a:xfrm>
            <a:prstGeom prst="rect">
              <a:avLst/>
            </a:prstGeom>
          </p:spPr>
        </p:pic>
        <p:pic>
          <p:nvPicPr>
            <p:cNvPr id="10" name="Image 9"/>
            <p:cNvPicPr>
              <a:picLocks noChangeAspect="1"/>
            </p:cNvPicPr>
            <p:nvPr/>
          </p:nvPicPr>
          <p:blipFill rotWithShape="1">
            <a:blip r:embed="rId3"/>
            <a:srcRect l="79101" t="8702" r="2747" b="68166"/>
            <a:stretch/>
          </p:blipFill>
          <p:spPr>
            <a:xfrm>
              <a:off x="9744162" y="542526"/>
              <a:ext cx="2295437" cy="711850"/>
            </a:xfrm>
            <a:prstGeom prst="rect">
              <a:avLst/>
            </a:prstGeom>
          </p:spPr>
        </p:pic>
        <p:sp>
          <p:nvSpPr>
            <p:cNvPr id="11" name="Rectangle 10"/>
            <p:cNvSpPr/>
            <p:nvPr/>
          </p:nvSpPr>
          <p:spPr>
            <a:xfrm>
              <a:off x="2940817" y="292921"/>
              <a:ext cx="783403" cy="698546"/>
            </a:xfrm>
            <a:prstGeom prst="rect">
              <a:avLst/>
            </a:prstGeom>
            <a:solidFill>
              <a:srgbClr val="95B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230983" y="642194"/>
              <a:ext cx="6769052" cy="647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dirty="0" smtClean="0">
                  <a:solidFill>
                    <a:schemeClr val="tx1"/>
                  </a:solidFill>
                  <a:latin typeface="Archive" panose="02000506040000020004" pitchFamily="50" charset="0"/>
                </a:rPr>
                <a:t>LE NOUVEAU Lycée général et technologique</a:t>
              </a:r>
            </a:p>
          </p:txBody>
        </p:sp>
        <p:pic>
          <p:nvPicPr>
            <p:cNvPr id="13" name="Image 12"/>
            <p:cNvPicPr>
              <a:picLocks noChangeAspect="1"/>
            </p:cNvPicPr>
            <p:nvPr/>
          </p:nvPicPr>
          <p:blipFill rotWithShape="1">
            <a:blip r:embed="rId3"/>
            <a:srcRect l="9610" t="8702" r="77609" b="62724"/>
            <a:stretch/>
          </p:blipFill>
          <p:spPr>
            <a:xfrm>
              <a:off x="222457" y="51768"/>
              <a:ext cx="1036515" cy="563910"/>
            </a:xfrm>
            <a:prstGeom prst="rect">
              <a:avLst/>
            </a:prstGeom>
          </p:spPr>
        </p:pic>
      </p:grpSp>
      <p:pic>
        <p:nvPicPr>
          <p:cNvPr id="14" name="Image 1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183221" y="5564778"/>
            <a:ext cx="1825557" cy="917024"/>
          </a:xfrm>
          <a:prstGeom prst="rect">
            <a:avLst/>
          </a:prstGeom>
        </p:spPr>
      </p:pic>
    </p:spTree>
    <p:extLst>
      <p:ext uri="{BB962C8B-B14F-4D97-AF65-F5344CB8AC3E}">
        <p14:creationId xmlns:p14="http://schemas.microsoft.com/office/powerpoint/2010/main" val="65202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33198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60552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pic>
        <p:nvPicPr>
          <p:cNvPr id="6" name="Image 5"/>
          <p:cNvPicPr>
            <a:picLocks noChangeAspect="1"/>
          </p:cNvPicPr>
          <p:nvPr userDrawn="1"/>
        </p:nvPicPr>
        <p:blipFill rotWithShape="1">
          <a:blip r:embed="rId2"/>
          <a:srcRect l="1" r="3544"/>
          <a:stretch/>
        </p:blipFill>
        <p:spPr>
          <a:xfrm>
            <a:off x="11339338" y="-594"/>
            <a:ext cx="852662" cy="6858594"/>
          </a:xfrm>
          <a:prstGeom prst="rect">
            <a:avLst/>
          </a:prstGeom>
        </p:spPr>
      </p:pic>
      <p:sp>
        <p:nvSpPr>
          <p:cNvPr id="7" name="Titre 1"/>
          <p:cNvSpPr>
            <a:spLocks noGrp="1"/>
          </p:cNvSpPr>
          <p:nvPr>
            <p:ph type="ctrTitle"/>
          </p:nvPr>
        </p:nvSpPr>
        <p:spPr>
          <a:xfrm rot="16200000">
            <a:off x="10805960" y="5033246"/>
            <a:ext cx="2018846" cy="389590"/>
          </a:xfrm>
        </p:spPr>
        <p:txBody>
          <a:bodyPr anchor="ctr">
            <a:normAutofit/>
          </a:bodyPr>
          <a:lstStyle>
            <a:lvl1pPr algn="ctr">
              <a:defRPr sz="1100">
                <a:latin typeface="Archive" panose="02000506040000020004" pitchFamily="50" charset="0"/>
              </a:defRPr>
            </a:lvl1pPr>
          </a:lstStyle>
          <a:p>
            <a:endParaRPr lang="fr-FR" dirty="0"/>
          </a:p>
        </p:txBody>
      </p:sp>
      <p:sp>
        <p:nvSpPr>
          <p:cNvPr id="8" name="Sous-titre 2"/>
          <p:cNvSpPr>
            <a:spLocks noGrp="1"/>
          </p:cNvSpPr>
          <p:nvPr>
            <p:ph type="subTitle" idx="1"/>
          </p:nvPr>
        </p:nvSpPr>
        <p:spPr>
          <a:xfrm rot="16200000">
            <a:off x="10238517" y="2469990"/>
            <a:ext cx="3107666" cy="389590"/>
          </a:xfrm>
        </p:spPr>
        <p:txBody>
          <a:bodyPr anchor="ctr">
            <a:normAutofit/>
          </a:bodyPr>
          <a:lstStyle>
            <a:lvl1pPr marL="0" indent="0" algn="ctr">
              <a:buNone/>
              <a:defRPr sz="11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Modifier le style des sous-titres du masque</a:t>
            </a:r>
          </a:p>
        </p:txBody>
      </p:sp>
    </p:spTree>
    <p:extLst>
      <p:ext uri="{BB962C8B-B14F-4D97-AF65-F5344CB8AC3E}">
        <p14:creationId xmlns:p14="http://schemas.microsoft.com/office/powerpoint/2010/main" val="237864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96923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54766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186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79930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1043134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3308597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95B182DF-BDDF-458B-8917-36D9B9A04D5A}" type="datetimeFigureOut">
              <a:rPr lang="fr-FR" smtClean="0"/>
              <a:pPr/>
              <a:t>19/02/2019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89377C9-1544-4635-A66C-685022EEEB61}" type="slidenum">
              <a:rPr lang="fr-FR" smtClean="0"/>
              <a:pPr/>
              <a:t>‹N°›</a:t>
            </a:fld>
            <a:endParaRPr lang="fr-FR"/>
          </a:p>
        </p:txBody>
      </p:sp>
    </p:spTree>
    <p:extLst>
      <p:ext uri="{BB962C8B-B14F-4D97-AF65-F5344CB8AC3E}">
        <p14:creationId xmlns:p14="http://schemas.microsoft.com/office/powerpoint/2010/main" val="405589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182DF-BDDF-458B-8917-36D9B9A04D5A}" type="datetimeFigureOut">
              <a:rPr lang="fr-FR" smtClean="0"/>
              <a:pPr/>
              <a:t>19/02/2019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377C9-1544-4635-A66C-685022EEEB61}" type="slidenum">
              <a:rPr lang="fr-FR" smtClean="0"/>
              <a:pPr/>
              <a:t>‹N°›</a:t>
            </a:fld>
            <a:endParaRPr lang="fr-FR"/>
          </a:p>
        </p:txBody>
      </p:sp>
    </p:spTree>
    <p:extLst>
      <p:ext uri="{BB962C8B-B14F-4D97-AF65-F5344CB8AC3E}">
        <p14:creationId xmlns:p14="http://schemas.microsoft.com/office/powerpoint/2010/main" val="104573812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stretch>
            <a:fillRect/>
          </a:stretch>
        </p:blipFill>
        <p:spPr>
          <a:xfrm>
            <a:off x="1556855" y="2426967"/>
            <a:ext cx="9144793" cy="1621677"/>
          </a:xfrm>
          <a:prstGeom prst="rect">
            <a:avLst/>
          </a:prstGeom>
        </p:spPr>
      </p:pic>
      <p:sp>
        <p:nvSpPr>
          <p:cNvPr id="4" name="Sous-titre 3"/>
          <p:cNvSpPr>
            <a:spLocks noGrp="1"/>
          </p:cNvSpPr>
          <p:nvPr>
            <p:ph type="subTitle" idx="1"/>
          </p:nvPr>
        </p:nvSpPr>
        <p:spPr>
          <a:xfrm>
            <a:off x="1549879" y="3595272"/>
            <a:ext cx="9144000" cy="1041400"/>
          </a:xfrm>
          <a:prstGeom prst="rect">
            <a:avLst/>
          </a:prstGeom>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2800" dirty="0" smtClean="0"/>
              <a:t>Enseignement de spécialité</a:t>
            </a:r>
            <a:endParaRPr lang="fr-FR" sz="2800" dirty="0"/>
          </a:p>
        </p:txBody>
      </p:sp>
    </p:spTree>
    <p:extLst>
      <p:ext uri="{BB962C8B-B14F-4D97-AF65-F5344CB8AC3E}">
        <p14:creationId xmlns:p14="http://schemas.microsoft.com/office/powerpoint/2010/main" val="2168414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31323" y="7672"/>
            <a:ext cx="2615411" cy="1322947"/>
          </a:xfrm>
          <a:prstGeom prst="rect">
            <a:avLst/>
          </a:prstGeom>
        </p:spPr>
      </p:pic>
      <p:sp>
        <p:nvSpPr>
          <p:cNvPr id="54" name="Rectangle 53"/>
          <p:cNvSpPr/>
          <p:nvPr/>
        </p:nvSpPr>
        <p:spPr>
          <a:xfrm rot="16200000">
            <a:off x="10421529" y="4551402"/>
            <a:ext cx="2821606" cy="261610"/>
          </a:xfrm>
          <a:prstGeom prst="rect">
            <a:avLst/>
          </a:prstGeom>
        </p:spPr>
        <p:txBody>
          <a:bodyPr wrap="none">
            <a:spAutoFit/>
          </a:bodyPr>
          <a:lstStyle/>
          <a:p>
            <a:r>
              <a:rPr lang="fr-FR" sz="1100" dirty="0">
                <a:latin typeface="Archive" panose="02000506040000020004" pitchFamily="50" charset="0"/>
              </a:rPr>
              <a:t>Sciences de gestion et numérique </a:t>
            </a:r>
          </a:p>
        </p:txBody>
      </p:sp>
      <p:sp>
        <p:nvSpPr>
          <p:cNvPr id="2" name="Rectangle 1"/>
          <p:cNvSpPr/>
          <p:nvPr/>
        </p:nvSpPr>
        <p:spPr>
          <a:xfrm>
            <a:off x="600503" y="1428142"/>
            <a:ext cx="10072048" cy="4816703"/>
          </a:xfrm>
          <a:prstGeom prst="rect">
            <a:avLst/>
          </a:prstGeom>
        </p:spPr>
        <p:txBody>
          <a:bodyPr wrap="square">
            <a:spAutoFit/>
          </a:bodyPr>
          <a:lstStyle/>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dirty="0"/>
              <a:t>En relation étroite avec le management des organisations, les sciences de gestion étudient le fonctionnement des organisations dans leur diversité.</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dirty="0"/>
              <a:t>Elles intègrent les transformations des organisations sous l’effet de la diffusion des technologies numériques (intelligence artificielle, automatisation des tâches organisationnelles, etc.).</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dirty="0"/>
              <a:t>Les champs des sciences de gestion sont très ouverts : conception d’outils et d’indicateurs de gestion, structuration et maîtrise de l’information et de la communication, analyse des processus et de leur impact sur les organisations, mesure de l’influence de la digitalisation, analyse des relations avec l'environnement.</a:t>
            </a:r>
          </a:p>
          <a:p>
            <a:pPr lvl="1" algn="just">
              <a:buFont typeface="Arial" charset="0"/>
              <a:buChar char="–"/>
              <a:defRPr/>
            </a:pPr>
            <a:endParaRPr lang="fr-FR" sz="2000" dirty="0"/>
          </a:p>
          <a:p>
            <a:pPr>
              <a:spcAft>
                <a:spcPts val="600"/>
              </a:spcAft>
              <a:defRPr/>
            </a:pPr>
            <a:r>
              <a:rPr lang="fr-FR" b="1" dirty="0"/>
              <a:t>Les objectifs de cet enseignement sont :</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dirty="0"/>
              <a:t>D’appréhender l’activité humaine en tant que ressource pour l’organisation,</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dirty="0"/>
              <a:t>D’apprécier la capacité des organisations à créer de la richesse, et à la répartir,</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dirty="0"/>
              <a:t>De repérer les risques inhérents à l’activité des organisations,</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dirty="0"/>
              <a:t> De prendre conscience de l’importance du numérique dans la création d’une intelligence collective.</a:t>
            </a:r>
          </a:p>
        </p:txBody>
      </p:sp>
      <p:sp>
        <p:nvSpPr>
          <p:cNvPr id="5" name="Titre 4"/>
          <p:cNvSpPr>
            <a:spLocks noGrp="1"/>
          </p:cNvSpPr>
          <p:nvPr>
            <p:ph type="ctrTitle"/>
          </p:nvPr>
        </p:nvSpPr>
        <p:spPr/>
        <p:txBody>
          <a:bodyPr/>
          <a:lstStyle/>
          <a:p>
            <a:endParaRPr lang="fr-FR"/>
          </a:p>
        </p:txBody>
      </p:sp>
    </p:spTree>
    <p:extLst>
      <p:ext uri="{BB962C8B-B14F-4D97-AF65-F5344CB8AC3E}">
        <p14:creationId xmlns:p14="http://schemas.microsoft.com/office/powerpoint/2010/main" val="398412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82795" y="173796"/>
            <a:ext cx="2706859" cy="1322947"/>
          </a:xfrm>
          <a:prstGeom prst="rect">
            <a:avLst/>
          </a:prstGeom>
        </p:spPr>
      </p:pic>
      <p:sp>
        <p:nvSpPr>
          <p:cNvPr id="3" name="Rectangle 2"/>
          <p:cNvSpPr/>
          <p:nvPr/>
        </p:nvSpPr>
        <p:spPr>
          <a:xfrm>
            <a:off x="2027569" y="451858"/>
            <a:ext cx="9455527" cy="6435600"/>
          </a:xfrm>
          <a:prstGeom prst="rect">
            <a:avLst/>
          </a:prstGeom>
          <a:noFill/>
        </p:spPr>
      </p:sp>
      <p:sp>
        <p:nvSpPr>
          <p:cNvPr id="54" name="Rectangle 53"/>
          <p:cNvSpPr/>
          <p:nvPr/>
        </p:nvSpPr>
        <p:spPr>
          <a:xfrm rot="16200000">
            <a:off x="10421529" y="4551402"/>
            <a:ext cx="2821606" cy="261610"/>
          </a:xfrm>
          <a:prstGeom prst="rect">
            <a:avLst/>
          </a:prstGeom>
        </p:spPr>
        <p:txBody>
          <a:bodyPr wrap="none">
            <a:spAutoFit/>
          </a:bodyPr>
          <a:lstStyle/>
          <a:p>
            <a:r>
              <a:rPr lang="fr-FR" sz="1100" dirty="0">
                <a:latin typeface="Archive" panose="02000506040000020004" pitchFamily="50" charset="0"/>
              </a:rPr>
              <a:t>Sciences de gestion et numérique </a:t>
            </a:r>
          </a:p>
        </p:txBody>
      </p:sp>
      <p:sp>
        <p:nvSpPr>
          <p:cNvPr id="2" name="Rectangle 1"/>
          <p:cNvSpPr/>
          <p:nvPr/>
        </p:nvSpPr>
        <p:spPr>
          <a:xfrm>
            <a:off x="491321" y="1092029"/>
            <a:ext cx="10304058" cy="5539978"/>
          </a:xfrm>
          <a:prstGeom prst="rect">
            <a:avLst/>
          </a:prstGeom>
        </p:spPr>
        <p:txBody>
          <a:bodyPr wrap="square">
            <a:spAutoFit/>
          </a:bodyPr>
          <a:lstStyle/>
          <a:p>
            <a:pPr marL="0" lvl="1" algn="just">
              <a:defRPr/>
            </a:pPr>
            <a:r>
              <a:rPr lang="fr-FR" dirty="0" smtClean="0"/>
              <a:t>La </a:t>
            </a:r>
            <a:r>
              <a:rPr lang="fr-FR" dirty="0"/>
              <a:t>dimension numérique est réaffirmée dans les contenus et modalités d’enseignement.</a:t>
            </a:r>
          </a:p>
          <a:p>
            <a:pPr lvl="1" algn="just">
              <a:buFont typeface="Arial" charset="0"/>
              <a:buChar char="–"/>
              <a:defRPr/>
            </a:pPr>
            <a:endParaRPr lang="fr-FR" sz="500" dirty="0"/>
          </a:p>
          <a:p>
            <a:pPr marL="0" lvl="1" algn="just">
              <a:spcAft>
                <a:spcPts val="600"/>
              </a:spcAft>
              <a:defRPr/>
            </a:pPr>
            <a:r>
              <a:rPr lang="fr-FR" b="1" dirty="0">
                <a:solidFill>
                  <a:srgbClr val="5175B2"/>
                </a:solidFill>
              </a:rPr>
              <a:t>Contenus majeurs </a:t>
            </a:r>
            <a:r>
              <a:rPr lang="fr-FR" b="1" dirty="0" smtClean="0">
                <a:solidFill>
                  <a:srgbClr val="5175B2"/>
                </a:solidFill>
              </a:rPr>
              <a:t>:</a:t>
            </a:r>
          </a:p>
          <a:p>
            <a:pPr marL="0" lvl="1" algn="just">
              <a:spcAft>
                <a:spcPts val="600"/>
              </a:spcAft>
              <a:defRPr/>
            </a:pPr>
            <a:r>
              <a:rPr lang="fr-FR" dirty="0" smtClean="0"/>
              <a:t>Un </a:t>
            </a:r>
            <a:r>
              <a:rPr lang="fr-FR" dirty="0"/>
              <a:t>programme en 4 thèmes, des sous-parties présentées sous forme de questions (2 ou 3 par thème) et une structure sous forme de grille : questions, notions, contexte et finalités.</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b="1" dirty="0"/>
              <a:t>le </a:t>
            </a:r>
            <a:r>
              <a:rPr lang="fr-FR" b="1" dirty="0" err="1"/>
              <a:t>thème</a:t>
            </a:r>
            <a:r>
              <a:rPr lang="fr-FR" b="1" dirty="0"/>
              <a:t> 1, « De l’individu à l’acteur »</a:t>
            </a:r>
            <a:r>
              <a:rPr lang="fr-FR" dirty="0"/>
              <a:t>, aborde la place de l’individu au sein de l’organisation, caractérisée par son objet social et tournée vers la recherche de performance. Le thème vise à identifier les principaux phénomènes relationnels et explique comment la gestion appréhende l’activité humaine ; </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b="1" dirty="0"/>
              <a:t>le </a:t>
            </a:r>
            <a:r>
              <a:rPr lang="fr-FR" b="1" dirty="0" err="1"/>
              <a:t>thème</a:t>
            </a:r>
            <a:r>
              <a:rPr lang="fr-FR" b="1" dirty="0"/>
              <a:t> 2, « Numérique et intelligence collective », </a:t>
            </a:r>
            <a:r>
              <a:rPr lang="fr-FR" dirty="0" err="1"/>
              <a:t>présente</a:t>
            </a:r>
            <a:r>
              <a:rPr lang="fr-FR" dirty="0"/>
              <a:t> les potentiels du numérique dans les organisations, pris dans son acception de technologies et de processus de transformations. Il appréhende les contributions du numérique aux divers processus de l’entreprise (gestion, de production, de logistique, …) et met en évidence les opportunités et les risques qu’il génère.. ; </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b="1" dirty="0"/>
              <a:t>le </a:t>
            </a:r>
            <a:r>
              <a:rPr lang="fr-FR" b="1" dirty="0" err="1"/>
              <a:t>thème</a:t>
            </a:r>
            <a:r>
              <a:rPr lang="fr-FR" b="1" dirty="0"/>
              <a:t> 3, « Création de valeur et performance », </a:t>
            </a:r>
            <a:r>
              <a:rPr lang="fr-FR" dirty="0"/>
              <a:t>aborde les différentes formes de création de valeur et les composantes de la performance globale. Il vise à appréhender la contribution des différents acteurs à la création de valeur et la mobilisation d’indicateurs pertinents de performance.</a:t>
            </a:r>
          </a:p>
          <a:p>
            <a:pPr marL="742950" lvl="1" indent="-285750" algn="just">
              <a:spcAft>
                <a:spcPts val="600"/>
              </a:spcAft>
              <a:buClr>
                <a:schemeClr val="accent5">
                  <a:lumMod val="60000"/>
                  <a:lumOff val="40000"/>
                </a:schemeClr>
              </a:buClr>
              <a:buSzPct val="110000"/>
              <a:buFont typeface="Wingdings" panose="05000000000000000000" pitchFamily="2" charset="2"/>
              <a:buChar char="§"/>
              <a:defRPr/>
            </a:pPr>
            <a:r>
              <a:rPr lang="fr-FR" b="1" dirty="0"/>
              <a:t>Le thème 4, « Temps et risque », </a:t>
            </a:r>
            <a:r>
              <a:rPr lang="fr-FR" dirty="0"/>
              <a:t>met en évidence l’importance de l’intégration du temps dans les décisions de gestion et du recours aux moyens de limiter les conséquences des risques identifiés par les acteurs de l’organisation.</a:t>
            </a:r>
          </a:p>
        </p:txBody>
      </p:sp>
      <p:sp>
        <p:nvSpPr>
          <p:cNvPr id="5" name="Titre 4"/>
          <p:cNvSpPr>
            <a:spLocks noGrp="1"/>
          </p:cNvSpPr>
          <p:nvPr>
            <p:ph type="ctrTitle"/>
          </p:nvPr>
        </p:nvSpPr>
        <p:spPr/>
        <p:txBody>
          <a:bodyPr/>
          <a:lstStyle/>
          <a:p>
            <a:endParaRPr lang="fr-FR"/>
          </a:p>
        </p:txBody>
      </p:sp>
    </p:spTree>
    <p:extLst>
      <p:ext uri="{BB962C8B-B14F-4D97-AF65-F5344CB8AC3E}">
        <p14:creationId xmlns:p14="http://schemas.microsoft.com/office/powerpoint/2010/main" val="314932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131</Words>
  <Application>Microsoft Office PowerPoint</Application>
  <PresentationFormat>Grand écran</PresentationFormat>
  <Paragraphs>20</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Archive</vt:lpstr>
      <vt:lpstr>Arial</vt:lpstr>
      <vt:lpstr>Calibri</vt:lpstr>
      <vt:lpstr>Calibri Light</vt:lpstr>
      <vt:lpstr>Wingdings</vt:lpstr>
      <vt:lpstr>Thème Office</vt:lpstr>
      <vt:lpstr>Présentation PowerPoint</vt:lpstr>
      <vt:lpstr>Présentation PowerPoint</vt:lpstr>
      <vt:lpstr>Présentation PowerPoint</vt:lpstr>
    </vt:vector>
  </TitlesOfParts>
  <Company>Académie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Florence Bouteloup</dc:creator>
  <cp:lastModifiedBy>Gwladys Lucas</cp:lastModifiedBy>
  <cp:revision>72</cp:revision>
  <dcterms:created xsi:type="dcterms:W3CDTF">2019-01-30T08:43:38Z</dcterms:created>
  <dcterms:modified xsi:type="dcterms:W3CDTF">2019-02-19T14:04:58Z</dcterms:modified>
</cp:coreProperties>
</file>