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57257D"/>
    <a:srgbClr val="FF3300"/>
    <a:srgbClr val="FF9933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486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569389"/>
            <a:ext cx="9144793" cy="17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66" name="Titre 1"/>
          <p:cNvSpPr>
            <a:spLocks noGrp="1"/>
          </p:cNvSpPr>
          <p:nvPr>
            <p:ph type="title"/>
          </p:nvPr>
        </p:nvSpPr>
        <p:spPr>
          <a:xfrm>
            <a:off x="741872" y="390658"/>
            <a:ext cx="10265434" cy="723103"/>
          </a:xfrm>
        </p:spPr>
        <p:txBody>
          <a:bodyPr>
            <a:normAutofit/>
          </a:bodyPr>
          <a:lstStyle/>
          <a:p>
            <a:pPr algn="l"/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Dans toutes les séries technologiques, les compétences de la démarche scientifique structurent la formation en physique-chimie et les évaluations.</a:t>
            </a:r>
            <a:endParaRPr lang="fr-FR" sz="2000" b="1" dirty="0"/>
          </a:p>
        </p:txBody>
      </p:sp>
      <p:sp>
        <p:nvSpPr>
          <p:cNvPr id="67" name="Forme en L 66"/>
          <p:cNvSpPr/>
          <p:nvPr/>
        </p:nvSpPr>
        <p:spPr>
          <a:xfrm rot="16200000" flipV="1">
            <a:off x="892957" y="628040"/>
            <a:ext cx="309965" cy="971442"/>
          </a:xfrm>
          <a:prstGeom prst="corner">
            <a:avLst>
              <a:gd name="adj1" fmla="val 32540"/>
              <a:gd name="adj2" fmla="val 2619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 rot="16200000">
            <a:off x="10709753" y="3706880"/>
            <a:ext cx="1810991" cy="264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tx1"/>
                </a:solidFill>
                <a:latin typeface="Archive" panose="02000506040000020004" pitchFamily="50" charset="0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physique-chimie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 rot="16200000">
            <a:off x="10409081" y="3449558"/>
            <a:ext cx="28600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200" dirty="0">
                <a:latin typeface="Arial" panose="020B0604020202020204" pitchFamily="34" charset="0"/>
              </a:rPr>
              <a:t>Les séries technologiques en première </a:t>
            </a:r>
            <a:endParaRPr lang="fr-FR" sz="12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03315"/>
              </p:ext>
            </p:extLst>
          </p:nvPr>
        </p:nvGraphicFramePr>
        <p:xfrm>
          <a:off x="1450316" y="1366573"/>
          <a:ext cx="8423275" cy="52802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9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baseline="0" dirty="0" smtClean="0"/>
                        <a:t>Compétences</a:t>
                      </a:r>
                      <a:endParaRPr lang="fr-FR" sz="1600" dirty="0"/>
                    </a:p>
                  </a:txBody>
                  <a:tcPr marL="91424" marR="91424" marT="45693" marB="4569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baseline="0" dirty="0" smtClean="0"/>
                        <a:t>Quelques exemples de capacités associées en </a:t>
                      </a:r>
                      <a:r>
                        <a:rPr lang="fr-FR" sz="1600" u="none" strike="noStrike" kern="1200" baseline="0" dirty="0" smtClean="0">
                          <a:solidFill>
                            <a:srgbClr val="0070C0"/>
                          </a:solidFill>
                        </a:rPr>
                        <a:t>ST2S</a:t>
                      </a:r>
                      <a:r>
                        <a:rPr lang="fr-FR" sz="1600" u="none" strike="noStrike" kern="1200" baseline="0" dirty="0" smtClean="0"/>
                        <a:t> et en </a:t>
                      </a:r>
                      <a:r>
                        <a:rPr lang="fr-FR" sz="1600" u="none" strike="noStrike" kern="1200" baseline="0" dirty="0" smtClean="0">
                          <a:solidFill>
                            <a:srgbClr val="FF0000"/>
                          </a:solidFill>
                        </a:rPr>
                        <a:t>STL-SPCL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693" marB="456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2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S’approprier</a:t>
                      </a:r>
                      <a:endParaRPr lang="fr-FR" sz="1600" dirty="0"/>
                    </a:p>
                  </a:txBody>
                  <a:tcPr marL="91424" marR="91424" marT="45693" marB="4569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Énoncer une problématique. </a:t>
                      </a:r>
                    </a:p>
                    <a:p>
                      <a:pPr algn="l"/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Rechercher et organiser l’information en lien avec la problématique étudiée. </a:t>
                      </a:r>
                    </a:p>
                    <a:p>
                      <a:pPr algn="l"/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Représenter la situation par un schéma</a:t>
                      </a:r>
                      <a:endParaRPr lang="fr-FR" sz="1400" dirty="0">
                        <a:solidFill>
                          <a:srgbClr val="7030A0"/>
                        </a:solidFill>
                      </a:endParaRPr>
                    </a:p>
                  </a:txBody>
                  <a:tcPr marL="91424" marR="91424" marT="45693" marB="4569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46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Analyser</a:t>
                      </a:r>
                    </a:p>
                    <a:p>
                      <a:r>
                        <a:rPr lang="fr-FR" sz="1600" dirty="0" smtClean="0"/>
                        <a:t>Raisonner</a:t>
                      </a:r>
                      <a:endParaRPr lang="fr-FR" sz="1600" dirty="0"/>
                    </a:p>
                  </a:txBody>
                  <a:tcPr marL="91424" marR="91424" marT="45693" marB="45693"/>
                </a:tc>
                <a:tc>
                  <a:txBody>
                    <a:bodyPr/>
                    <a:lstStyle/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Formuler des hypothèses.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Proposer une stratégie de résolution </a:t>
                      </a:r>
                      <a:r>
                        <a:rPr lang="fr-FR" sz="1400" u="none" strike="noStrike" kern="1200" baseline="0" dirty="0" smtClean="0">
                          <a:solidFill>
                            <a:srgbClr val="0070C0"/>
                          </a:solidFill>
                        </a:rPr>
                        <a:t>de problème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Planifier des tâches 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, Évaluer des ordres de grandeur.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Choisir un modèle 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ou des lois pertinentes.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Choisir, </a:t>
                      </a:r>
                      <a:r>
                        <a:rPr lang="fr-FR" sz="1400" u="none" strike="noStrike" kern="1200" baseline="0" dirty="0" smtClean="0">
                          <a:solidFill>
                            <a:srgbClr val="0070C0"/>
                          </a:solidFill>
                        </a:rPr>
                        <a:t>proposer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/</a:t>
                      </a:r>
                      <a:r>
                        <a:rPr lang="fr-FR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élaborer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 justifier un protocole.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Faire des prévisions à l’aide d’un modèle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, Procéder à des analogies</a:t>
                      </a:r>
                      <a:endParaRPr lang="fr-FR" sz="1400" dirty="0">
                        <a:solidFill>
                          <a:srgbClr val="7030A0"/>
                        </a:solidFill>
                      </a:endParaRPr>
                    </a:p>
                  </a:txBody>
                  <a:tcPr marL="91424" marR="91424" marT="45693" marB="456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77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Réaliser</a:t>
                      </a:r>
                      <a:endParaRPr lang="fr-FR" sz="1600" dirty="0"/>
                    </a:p>
                  </a:txBody>
                  <a:tcPr marL="91424" marR="91424" marT="45693" marB="45693"/>
                </a:tc>
                <a:tc>
                  <a:txBody>
                    <a:bodyPr/>
                    <a:lstStyle/>
                    <a:p>
                      <a:r>
                        <a:rPr lang="fr-FR" sz="1400" u="none" strike="noStrike" kern="1200" baseline="0" dirty="0" smtClean="0">
                          <a:solidFill>
                            <a:srgbClr val="0070C0"/>
                          </a:solidFill>
                        </a:rPr>
                        <a:t>Mener </a:t>
                      </a:r>
                      <a:r>
                        <a:rPr lang="fr-FR" sz="1400" u="none" strike="noStrike" kern="1200" baseline="0" dirty="0" smtClean="0">
                          <a:solidFill>
                            <a:srgbClr val="FF0000"/>
                          </a:solidFill>
                        </a:rPr>
                        <a:t>/ Mettre en œuvre les étapes d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’une démarche.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Utiliser un modèle </a:t>
                      </a:r>
                      <a:r>
                        <a:rPr lang="fr-FR" sz="1400" u="none" strike="noStrike" kern="1200" baseline="0" dirty="0" smtClean="0">
                          <a:solidFill>
                            <a:srgbClr val="0070C0"/>
                          </a:solidFill>
                        </a:rPr>
                        <a:t>théorique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Effectuer des procédures courantes (calculs, </a:t>
                      </a:r>
                      <a:r>
                        <a:rPr lang="fr-FR" sz="1400" u="none" strike="noStrike" kern="1200" baseline="0" dirty="0" smtClean="0">
                          <a:solidFill>
                            <a:srgbClr val="0070C0"/>
                          </a:solidFill>
                        </a:rPr>
                        <a:t>graphes</a:t>
                      </a:r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, représentations, collectes de données,..)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Mettre en œuvre un protocole expérimental en respectant les règles de sécurité </a:t>
                      </a:r>
                      <a:r>
                        <a:rPr lang="fr-FR" sz="1400" u="none" strike="noStrike" kern="1200" baseline="0" dirty="0" smtClean="0">
                          <a:solidFill>
                            <a:srgbClr val="0070C0"/>
                          </a:solidFill>
                        </a:rPr>
                        <a:t>adaptées</a:t>
                      </a:r>
                      <a:endParaRPr lang="fr-FR" sz="1400" dirty="0">
                        <a:solidFill>
                          <a:srgbClr val="0070C0"/>
                        </a:solidFill>
                      </a:endParaRPr>
                    </a:p>
                  </a:txBody>
                  <a:tcPr marL="91424" marR="91424" marT="45693" marB="456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12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Valider</a:t>
                      </a:r>
                      <a:endParaRPr lang="fr-FR" sz="1600" dirty="0"/>
                    </a:p>
                  </a:txBody>
                  <a:tcPr marL="91424" marR="91424" marT="45693" marB="45693"/>
                </a:tc>
                <a:tc>
                  <a:txBody>
                    <a:bodyPr/>
                    <a:lstStyle/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Faire preuve d’esprit critique, procéder à des tests de vérification.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Identifier des sources d’erreur, estimer une incertitude, comparer une valeur mesurée à une valeur de référence.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Confronter un modèle à des résultats expérimentaux </a:t>
                      </a:r>
                    </a:p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Proposer d’éventuelles améliorations à la démarche ou au modèle</a:t>
                      </a:r>
                      <a:endParaRPr lang="fr-FR" sz="1400" dirty="0">
                        <a:solidFill>
                          <a:srgbClr val="7030A0"/>
                        </a:solidFill>
                      </a:endParaRPr>
                    </a:p>
                  </a:txBody>
                  <a:tcPr marL="91424" marR="91424" marT="45693" marB="456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42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Communiquer</a:t>
                      </a:r>
                      <a:endParaRPr lang="fr-FR" sz="1600" dirty="0"/>
                    </a:p>
                  </a:txBody>
                  <a:tcPr marL="91424" marR="91424" marT="45693" marB="45693"/>
                </a:tc>
                <a:tc>
                  <a:txBody>
                    <a:bodyPr/>
                    <a:lstStyle/>
                    <a:p>
                      <a:r>
                        <a:rPr lang="fr-FR" sz="1400" u="none" strike="noStrike" kern="1200" baseline="0" dirty="0" smtClean="0">
                          <a:solidFill>
                            <a:srgbClr val="7030A0"/>
                          </a:solidFill>
                        </a:rPr>
                        <a:t>À l’écrit comme à l’oral : présenter de manière argumentée une démarche synthétique et cohérente ; utiliser un vocabulaire adapté et choisir des modes de représentation appropriés/Échanger entre pairs </a:t>
                      </a:r>
                      <a:endParaRPr lang="fr-FR" sz="1400" dirty="0">
                        <a:solidFill>
                          <a:srgbClr val="7030A0"/>
                        </a:solidFill>
                      </a:endParaRPr>
                    </a:p>
                  </a:txBody>
                  <a:tcPr marL="91424" marR="91424" marT="45693" marB="456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7" name="Titre 1"/>
          <p:cNvSpPr txBox="1">
            <a:spLocks/>
          </p:cNvSpPr>
          <p:nvPr/>
        </p:nvSpPr>
        <p:spPr>
          <a:xfrm rot="16200000">
            <a:off x="10709753" y="3706880"/>
            <a:ext cx="1810991" cy="264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tx1"/>
                </a:solidFill>
                <a:latin typeface="Archive" panose="02000506040000020004" pitchFamily="50" charset="0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physique-chimie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 rot="16200000">
            <a:off x="10409081" y="3449558"/>
            <a:ext cx="28600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200" dirty="0">
                <a:latin typeface="Arial" panose="020B0604020202020204" pitchFamily="34" charset="0"/>
              </a:rPr>
              <a:t>Les séries technologiques en première </a:t>
            </a:r>
            <a:endParaRPr lang="fr-FR" sz="1200" dirty="0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1376752" y="1804799"/>
            <a:ext cx="8422856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00" b="1">
                <a:solidFill>
                  <a:srgbClr val="5175B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0" dirty="0">
                <a:solidFill>
                  <a:srgbClr val="454545"/>
                </a:solidFill>
              </a:rPr>
              <a:t>Les thèmes des programmes des séries technologiques sont construits en continuité avec les trois thèmes abordés en classe de seconde : </a:t>
            </a:r>
          </a:p>
        </p:txBody>
      </p:sp>
      <p:grpSp>
        <p:nvGrpSpPr>
          <p:cNvPr id="9" name="Groupe 10"/>
          <p:cNvGrpSpPr>
            <a:grpSpLocks/>
          </p:cNvGrpSpPr>
          <p:nvPr/>
        </p:nvGrpSpPr>
        <p:grpSpPr bwMode="auto">
          <a:xfrm>
            <a:off x="1376752" y="2992249"/>
            <a:ext cx="8088313" cy="1822450"/>
            <a:chOff x="1201431" y="653676"/>
            <a:chExt cx="7679335" cy="771305"/>
          </a:xfrm>
        </p:grpSpPr>
        <p:sp>
          <p:nvSpPr>
            <p:cNvPr id="11" name="Ellipse 10"/>
            <p:cNvSpPr/>
            <p:nvPr/>
          </p:nvSpPr>
          <p:spPr>
            <a:xfrm>
              <a:off x="1201431" y="653676"/>
              <a:ext cx="2259338" cy="771305"/>
            </a:xfrm>
            <a:prstGeom prst="ellipse">
              <a:avLst/>
            </a:prstGeom>
            <a:solidFill>
              <a:schemeClr val="accent6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2" name="ZoneTexte 28"/>
            <p:cNvSpPr txBox="1">
              <a:spLocks noChangeArrowheads="1"/>
            </p:cNvSpPr>
            <p:nvPr/>
          </p:nvSpPr>
          <p:spPr bwMode="auto">
            <a:xfrm>
              <a:off x="1392362" y="843922"/>
              <a:ext cx="1888995" cy="39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600" b="1">
                  <a:solidFill>
                    <a:srgbClr val="5175B2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454545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454545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fr-FR" altLang="fr-FR" sz="1800">
                  <a:solidFill>
                    <a:schemeClr val="tx1"/>
                  </a:solidFill>
                  <a:latin typeface="Arial" panose="020B0604020202020204" pitchFamily="34" charset="0"/>
                </a:rPr>
                <a:t>Constitution et transformations de la matière</a:t>
              </a:r>
            </a:p>
          </p:txBody>
        </p:sp>
        <p:sp>
          <p:nvSpPr>
            <p:cNvPr id="13" name="Ellipse 12"/>
            <p:cNvSpPr/>
            <p:nvPr/>
          </p:nvSpPr>
          <p:spPr>
            <a:xfrm>
              <a:off x="3983023" y="653676"/>
              <a:ext cx="2186991" cy="771305"/>
            </a:xfrm>
            <a:prstGeom prst="ellipse">
              <a:avLst/>
            </a:prstGeom>
            <a:solidFill>
              <a:srgbClr val="FF505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altLang="fr-FR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Mouvement et </a:t>
              </a:r>
              <a:r>
                <a:rPr lang="fr-FR" altLang="fr-FR" b="1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interactions</a:t>
              </a:r>
              <a:endParaRPr lang="fr-FR" altLang="fr-FR" b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ZoneTexte 30"/>
            <p:cNvSpPr txBox="1">
              <a:spLocks noChangeArrowheads="1"/>
            </p:cNvSpPr>
            <p:nvPr/>
          </p:nvSpPr>
          <p:spPr bwMode="auto">
            <a:xfrm>
              <a:off x="4308190" y="843922"/>
              <a:ext cx="1576384" cy="156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600" b="1">
                  <a:solidFill>
                    <a:srgbClr val="5175B2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454545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454545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fr-FR" altLang="fr-FR" sz="180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692269" y="653676"/>
              <a:ext cx="2188497" cy="77130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fr-FR" altLang="fr-FR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Ondes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fr-FR" altLang="fr-FR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et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fr-FR" altLang="fr-FR" b="1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signaux</a:t>
              </a:r>
              <a:endParaRPr lang="fr-FR" altLang="fr-FR" b="1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7" name="Titre 1"/>
          <p:cNvSpPr txBox="1">
            <a:spLocks/>
          </p:cNvSpPr>
          <p:nvPr/>
        </p:nvSpPr>
        <p:spPr bwMode="auto">
          <a:xfrm>
            <a:off x="1376752" y="5295712"/>
            <a:ext cx="8422856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00" b="1">
                <a:solidFill>
                  <a:srgbClr val="5175B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0" dirty="0">
                <a:solidFill>
                  <a:srgbClr val="454545"/>
                </a:solidFill>
              </a:rPr>
              <a:t>Les deux diapositives suivantes présentent les contenus en projet, en utilisant le code couleur ci-dessus. 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74" y="43390"/>
            <a:ext cx="1046164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e 86"/>
          <p:cNvGrpSpPr>
            <a:grpSpLocks/>
          </p:cNvGrpSpPr>
          <p:nvPr/>
        </p:nvGrpSpPr>
        <p:grpSpPr bwMode="auto">
          <a:xfrm>
            <a:off x="3728894" y="4867608"/>
            <a:ext cx="2456653" cy="1462399"/>
            <a:chOff x="5241962" y="3321049"/>
            <a:chExt cx="2456480" cy="1462677"/>
          </a:xfrm>
        </p:grpSpPr>
        <p:sp>
          <p:nvSpPr>
            <p:cNvPr id="62" name="Ellipse 61"/>
            <p:cNvSpPr/>
            <p:nvPr/>
          </p:nvSpPr>
          <p:spPr>
            <a:xfrm>
              <a:off x="6173854" y="3541796"/>
              <a:ext cx="1524588" cy="77167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Analyser et diagnostiquer</a:t>
              </a:r>
            </a:p>
          </p:txBody>
        </p:sp>
        <p:sp>
          <p:nvSpPr>
            <p:cNvPr id="63" name="Ellipse 62"/>
            <p:cNvSpPr/>
            <p:nvPr/>
          </p:nvSpPr>
          <p:spPr>
            <a:xfrm>
              <a:off x="5251579" y="3321049"/>
              <a:ext cx="1277249" cy="566305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Milieux biologiques</a:t>
              </a:r>
            </a:p>
          </p:txBody>
        </p:sp>
        <p:sp>
          <p:nvSpPr>
            <p:cNvPr id="64" name="Ellipse 63"/>
            <p:cNvSpPr/>
            <p:nvPr/>
          </p:nvSpPr>
          <p:spPr>
            <a:xfrm>
              <a:off x="5241962" y="3846606"/>
              <a:ext cx="1162799" cy="549586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sz="1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Audition et vision</a:t>
              </a:r>
            </a:p>
          </p:txBody>
        </p:sp>
        <p:sp>
          <p:nvSpPr>
            <p:cNvPr id="65" name="Ellipse 64"/>
            <p:cNvSpPr/>
            <p:nvPr/>
          </p:nvSpPr>
          <p:spPr>
            <a:xfrm>
              <a:off x="5949912" y="4186138"/>
              <a:ext cx="1313393" cy="597588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sz="1000" b="1" dirty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Propriétés des fluides</a:t>
              </a:r>
            </a:p>
          </p:txBody>
        </p:sp>
      </p:grpSp>
      <p:sp>
        <p:nvSpPr>
          <p:cNvPr id="68" name="Ellipse 67"/>
          <p:cNvSpPr/>
          <p:nvPr/>
        </p:nvSpPr>
        <p:spPr bwMode="auto">
          <a:xfrm>
            <a:off x="1902116" y="5131256"/>
            <a:ext cx="1612438" cy="76993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Prévenir et sécuriser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 rot="16200000">
            <a:off x="10721134" y="3829960"/>
            <a:ext cx="1810991" cy="264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tx1"/>
                </a:solidFill>
                <a:latin typeface="Archive" panose="02000506040000020004" pitchFamily="50" charset="0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physique-chimie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 rot="16200000">
            <a:off x="10409081" y="3649855"/>
            <a:ext cx="28600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200" dirty="0">
                <a:latin typeface="Arial" panose="020B0604020202020204" pitchFamily="34" charset="0"/>
              </a:rPr>
              <a:t>Les séries technologiques en première </a:t>
            </a:r>
            <a:endParaRPr lang="fr-FR" sz="1200" dirty="0"/>
          </a:p>
        </p:txBody>
      </p:sp>
      <p:sp>
        <p:nvSpPr>
          <p:cNvPr id="21" name="ZoneTexte 10"/>
          <p:cNvSpPr txBox="1">
            <a:spLocks noChangeArrowheads="1"/>
          </p:cNvSpPr>
          <p:nvPr/>
        </p:nvSpPr>
        <p:spPr bwMode="auto">
          <a:xfrm>
            <a:off x="10076248" y="1279264"/>
            <a:ext cx="10861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0"/>
              </a:spcBef>
              <a:buFontTx/>
              <a:buNone/>
              <a:defRPr sz="16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fr-FR" altLang="fr-FR" b="1" dirty="0">
                <a:solidFill>
                  <a:schemeClr val="accent5">
                    <a:lumMod val="50000"/>
                  </a:schemeClr>
                </a:solidFill>
              </a:rPr>
              <a:t>Seconde</a:t>
            </a:r>
          </a:p>
        </p:txBody>
      </p:sp>
      <p:sp>
        <p:nvSpPr>
          <p:cNvPr id="22" name="Ellipse 21"/>
          <p:cNvSpPr/>
          <p:nvPr/>
        </p:nvSpPr>
        <p:spPr bwMode="auto">
          <a:xfrm>
            <a:off x="1604121" y="813409"/>
            <a:ext cx="1751044" cy="101717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altLang="fr-FR" sz="1200" b="1" dirty="0">
                <a:solidFill>
                  <a:schemeClr val="tx1"/>
                </a:solidFill>
                <a:latin typeface="Arial" panose="020B0604020202020204" pitchFamily="34" charset="0"/>
              </a:rPr>
              <a:t>Constitution  et transformations de la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matière</a:t>
            </a:r>
            <a:endParaRPr lang="fr-FR" sz="1200" b="1" dirty="0"/>
          </a:p>
        </p:txBody>
      </p:sp>
      <p:sp>
        <p:nvSpPr>
          <p:cNvPr id="29" name="ZoneTexte 13"/>
          <p:cNvSpPr txBox="1">
            <a:spLocks noChangeArrowheads="1"/>
          </p:cNvSpPr>
          <p:nvPr/>
        </p:nvSpPr>
        <p:spPr bwMode="auto">
          <a:xfrm>
            <a:off x="8256618" y="1944762"/>
            <a:ext cx="3099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00" b="1">
                <a:solidFill>
                  <a:srgbClr val="5175B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1 STD2A </a:t>
            </a:r>
            <a:r>
              <a:rPr lang="fr-FR" altLang="fr-F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- Physique-Chimie</a:t>
            </a:r>
            <a:endParaRPr lang="fr-FR" altLang="fr-FR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1529543" y="2021937"/>
            <a:ext cx="1776413" cy="697756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</a:rPr>
              <a:t>Connaître et transformer les matériaux</a:t>
            </a:r>
          </a:p>
        </p:txBody>
      </p:sp>
      <p:sp>
        <p:nvSpPr>
          <p:cNvPr id="31" name="Ellipse 30"/>
          <p:cNvSpPr/>
          <p:nvPr/>
        </p:nvSpPr>
        <p:spPr bwMode="auto">
          <a:xfrm>
            <a:off x="6276266" y="2015981"/>
            <a:ext cx="1776412" cy="697756"/>
          </a:xfrm>
          <a:prstGeom prst="ellipse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</a:rPr>
              <a:t>Voir et faire voir les objets</a:t>
            </a:r>
          </a:p>
        </p:txBody>
      </p:sp>
      <p:sp>
        <p:nvSpPr>
          <p:cNvPr id="33" name="ZoneTexte 13"/>
          <p:cNvSpPr txBox="1">
            <a:spLocks noChangeArrowheads="1"/>
          </p:cNvSpPr>
          <p:nvPr/>
        </p:nvSpPr>
        <p:spPr bwMode="auto">
          <a:xfrm>
            <a:off x="8498043" y="2931525"/>
            <a:ext cx="34229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00" b="1">
                <a:solidFill>
                  <a:srgbClr val="5175B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454545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1 </a:t>
            </a:r>
            <a:r>
              <a:rPr lang="fr-FR" altLang="fr-F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STi2D - Maths </a:t>
            </a:r>
            <a:r>
              <a:rPr lang="fr-FR" altLang="fr-FR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et </a:t>
            </a:r>
            <a:r>
              <a:rPr lang="fr-FR" altLang="fr-FR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PC</a:t>
            </a:r>
            <a:endParaRPr lang="fr-FR" altLang="fr-FR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pSp>
        <p:nvGrpSpPr>
          <p:cNvPr id="34" name="Groupe 6"/>
          <p:cNvGrpSpPr>
            <a:grpSpLocks/>
          </p:cNvGrpSpPr>
          <p:nvPr/>
        </p:nvGrpSpPr>
        <p:grpSpPr bwMode="auto">
          <a:xfrm>
            <a:off x="3260248" y="2931525"/>
            <a:ext cx="3276003" cy="1673352"/>
            <a:chOff x="1386488" y="3463109"/>
            <a:chExt cx="3275792" cy="1674175"/>
          </a:xfrm>
        </p:grpSpPr>
        <p:sp>
          <p:nvSpPr>
            <p:cNvPr id="45" name="Ellipse 44"/>
            <p:cNvSpPr/>
            <p:nvPr/>
          </p:nvSpPr>
          <p:spPr>
            <a:xfrm>
              <a:off x="2302785" y="3923989"/>
              <a:ext cx="1473736" cy="771525"/>
            </a:xfrm>
            <a:prstGeom prst="ellipse">
              <a:avLst/>
            </a:prstGeom>
            <a:solidFill>
              <a:srgbClr val="FF9933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Énergie</a:t>
              </a:r>
            </a:p>
          </p:txBody>
        </p:sp>
        <p:sp>
          <p:nvSpPr>
            <p:cNvPr id="46" name="Ellipse 45"/>
            <p:cNvSpPr/>
            <p:nvPr/>
          </p:nvSpPr>
          <p:spPr>
            <a:xfrm>
              <a:off x="3051092" y="3487512"/>
              <a:ext cx="1098392" cy="56630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rgbClr val="FF99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L’énergie et ses enjeux</a:t>
              </a:r>
            </a:p>
          </p:txBody>
        </p:sp>
        <p:sp>
          <p:nvSpPr>
            <p:cNvPr id="47" name="Ellipse 46"/>
            <p:cNvSpPr/>
            <p:nvPr/>
          </p:nvSpPr>
          <p:spPr>
            <a:xfrm>
              <a:off x="2083961" y="3463109"/>
              <a:ext cx="1098392" cy="56630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rgbClr val="FF99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Énergie chimique</a:t>
              </a:r>
            </a:p>
          </p:txBody>
        </p:sp>
        <p:sp>
          <p:nvSpPr>
            <p:cNvPr id="48" name="Ellipse 47"/>
            <p:cNvSpPr/>
            <p:nvPr/>
          </p:nvSpPr>
          <p:spPr>
            <a:xfrm>
              <a:off x="1386488" y="3869526"/>
              <a:ext cx="1173213" cy="56630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rgbClr val="FF99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Énergie électrique</a:t>
              </a:r>
            </a:p>
          </p:txBody>
        </p:sp>
        <p:sp>
          <p:nvSpPr>
            <p:cNvPr id="49" name="Ellipse 48"/>
            <p:cNvSpPr/>
            <p:nvPr/>
          </p:nvSpPr>
          <p:spPr>
            <a:xfrm>
              <a:off x="1546482" y="4355322"/>
              <a:ext cx="1098392" cy="56630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rgbClr val="FF99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Énergie interne</a:t>
              </a:r>
            </a:p>
          </p:txBody>
        </p:sp>
        <p:sp>
          <p:nvSpPr>
            <p:cNvPr id="50" name="Ellipse 49"/>
            <p:cNvSpPr/>
            <p:nvPr/>
          </p:nvSpPr>
          <p:spPr>
            <a:xfrm>
              <a:off x="2309268" y="4570979"/>
              <a:ext cx="1208764" cy="56630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rgbClr val="FF99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Énergie mécanique</a:t>
              </a:r>
            </a:p>
          </p:txBody>
        </p:sp>
        <p:sp>
          <p:nvSpPr>
            <p:cNvPr id="51" name="Ellipse 50"/>
            <p:cNvSpPr/>
            <p:nvPr/>
          </p:nvSpPr>
          <p:spPr>
            <a:xfrm>
              <a:off x="3342303" y="4404898"/>
              <a:ext cx="1319977" cy="56630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rgbClr val="FF99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…transportée par la lumière</a:t>
              </a: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552592" y="2931525"/>
            <a:ext cx="2579713" cy="1659858"/>
            <a:chOff x="1010353" y="2907333"/>
            <a:chExt cx="2579713" cy="1659858"/>
          </a:xfrm>
        </p:grpSpPr>
        <p:sp>
          <p:nvSpPr>
            <p:cNvPr id="41" name="Ellipse 40"/>
            <p:cNvSpPr/>
            <p:nvPr/>
          </p:nvSpPr>
          <p:spPr bwMode="auto">
            <a:xfrm>
              <a:off x="2027940" y="3288203"/>
              <a:ext cx="1562126" cy="857599"/>
            </a:xfrm>
            <a:prstGeom prst="ellipse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Matière et matériaux</a:t>
              </a: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1127465" y="2907333"/>
              <a:ext cx="1392609" cy="640061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Propriétés et organisation de la matière</a:t>
              </a: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1010353" y="3489708"/>
              <a:ext cx="1295511" cy="55058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Combustion</a:t>
              </a:r>
              <a:endParaRPr lang="fr-FR" sz="105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Ellipse 43"/>
            <p:cNvSpPr/>
            <p:nvPr/>
          </p:nvSpPr>
          <p:spPr bwMode="auto">
            <a:xfrm>
              <a:off x="1211698" y="3895150"/>
              <a:ext cx="1474342" cy="672041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Oxydo-réduction, corrosion, piles</a:t>
              </a:r>
            </a:p>
          </p:txBody>
        </p:sp>
      </p:grpSp>
      <p:grpSp>
        <p:nvGrpSpPr>
          <p:cNvPr id="36" name="Groupe 7"/>
          <p:cNvGrpSpPr>
            <a:grpSpLocks/>
          </p:cNvGrpSpPr>
          <p:nvPr/>
        </p:nvGrpSpPr>
        <p:grpSpPr bwMode="auto">
          <a:xfrm>
            <a:off x="7130494" y="2984587"/>
            <a:ext cx="2375000" cy="1519649"/>
            <a:chOff x="7557603" y="2511497"/>
            <a:chExt cx="2374844" cy="1520395"/>
          </a:xfrm>
        </p:grpSpPr>
        <p:sp>
          <p:nvSpPr>
            <p:cNvPr id="37" name="Ellipse 36"/>
            <p:cNvSpPr/>
            <p:nvPr/>
          </p:nvSpPr>
          <p:spPr>
            <a:xfrm>
              <a:off x="8366910" y="2790909"/>
              <a:ext cx="1565537" cy="882859"/>
            </a:xfrm>
            <a:prstGeom prst="ellipse">
              <a:avLst/>
            </a:prstGeom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Ondes et informations</a:t>
              </a:r>
            </a:p>
          </p:txBody>
        </p:sp>
        <p:sp>
          <p:nvSpPr>
            <p:cNvPr id="38" name="Ellipse 37"/>
            <p:cNvSpPr/>
            <p:nvPr/>
          </p:nvSpPr>
          <p:spPr>
            <a:xfrm>
              <a:off x="7973536" y="2511497"/>
              <a:ext cx="947676" cy="562251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Notion d’onde</a:t>
              </a:r>
            </a:p>
          </p:txBody>
        </p:sp>
        <p:sp>
          <p:nvSpPr>
            <p:cNvPr id="39" name="Ellipse 38"/>
            <p:cNvSpPr/>
            <p:nvPr/>
          </p:nvSpPr>
          <p:spPr>
            <a:xfrm>
              <a:off x="7557603" y="2990569"/>
              <a:ext cx="1066730" cy="562251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Ins="0"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Ondes sonores</a:t>
              </a:r>
            </a:p>
          </p:txBody>
        </p:sp>
        <p:sp>
          <p:nvSpPr>
            <p:cNvPr id="40" name="Ellipse 39"/>
            <p:cNvSpPr/>
            <p:nvPr/>
          </p:nvSpPr>
          <p:spPr>
            <a:xfrm>
              <a:off x="7875120" y="3469641"/>
              <a:ext cx="1700234" cy="562251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fr-FR" sz="1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Ondes électromagnétiques</a:t>
              </a:r>
            </a:p>
          </p:txBody>
        </p:sp>
      </p:grpSp>
      <p:cxnSp>
        <p:nvCxnSpPr>
          <p:cNvPr id="52" name="Connecteur droit 51"/>
          <p:cNvCxnSpPr/>
          <p:nvPr/>
        </p:nvCxnSpPr>
        <p:spPr>
          <a:xfrm flipV="1">
            <a:off x="12711" y="4662893"/>
            <a:ext cx="11355977" cy="154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ZoneTexte 13"/>
          <p:cNvSpPr txBox="1">
            <a:spLocks noChangeArrowheads="1"/>
          </p:cNvSpPr>
          <p:nvPr/>
        </p:nvSpPr>
        <p:spPr bwMode="auto">
          <a:xfrm>
            <a:off x="8666217" y="4879224"/>
            <a:ext cx="2820063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ct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altLang="fr-FR" sz="1600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1 ST2S (PC pour la santé)</a:t>
            </a:r>
          </a:p>
          <a:p>
            <a:endParaRPr lang="fr-FR" altLang="fr-FR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1089224" y="4924788"/>
            <a:ext cx="1128101" cy="56619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fr-FR" sz="1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Sécurité chimique</a:t>
            </a:r>
          </a:p>
        </p:txBody>
      </p:sp>
      <p:sp>
        <p:nvSpPr>
          <p:cNvPr id="70" name="Ellipse 69"/>
          <p:cNvSpPr/>
          <p:nvPr/>
        </p:nvSpPr>
        <p:spPr bwMode="auto">
          <a:xfrm>
            <a:off x="871701" y="5414353"/>
            <a:ext cx="1273246" cy="56619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électrique</a:t>
            </a:r>
          </a:p>
        </p:txBody>
      </p:sp>
      <p:sp>
        <p:nvSpPr>
          <p:cNvPr id="71" name="Ellipse 70"/>
          <p:cNvSpPr/>
          <p:nvPr/>
        </p:nvSpPr>
        <p:spPr bwMode="auto">
          <a:xfrm>
            <a:off x="1489355" y="5763810"/>
            <a:ext cx="1252891" cy="566197"/>
          </a:xfrm>
          <a:prstGeom prst="ellipse">
            <a:avLst/>
          </a:prstGeom>
          <a:solidFill>
            <a:schemeClr val="bg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/>
            <a:r>
              <a:rPr lang="fr-FR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Sécurité routière</a:t>
            </a:r>
          </a:p>
        </p:txBody>
      </p:sp>
      <p:grpSp>
        <p:nvGrpSpPr>
          <p:cNvPr id="57" name="Groupe 96"/>
          <p:cNvGrpSpPr>
            <a:grpSpLocks/>
          </p:cNvGrpSpPr>
          <p:nvPr/>
        </p:nvGrpSpPr>
        <p:grpSpPr bwMode="auto">
          <a:xfrm>
            <a:off x="6355288" y="4764217"/>
            <a:ext cx="2558742" cy="1508116"/>
            <a:chOff x="4867473" y="3806336"/>
            <a:chExt cx="2558562" cy="1508403"/>
          </a:xfrm>
        </p:grpSpPr>
        <p:sp>
          <p:nvSpPr>
            <p:cNvPr id="58" name="Ellipse 57"/>
            <p:cNvSpPr/>
            <p:nvPr/>
          </p:nvSpPr>
          <p:spPr>
            <a:xfrm>
              <a:off x="5973287" y="4219017"/>
              <a:ext cx="1452748" cy="77167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Choix responsables</a:t>
              </a:r>
            </a:p>
          </p:txBody>
        </p:sp>
        <p:sp>
          <p:nvSpPr>
            <p:cNvPr id="59" name="Ellipse 58"/>
            <p:cNvSpPr/>
            <p:nvPr/>
          </p:nvSpPr>
          <p:spPr>
            <a:xfrm>
              <a:off x="5420421" y="3806336"/>
              <a:ext cx="1217404" cy="566305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fr-FR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Prévention sanitaire</a:t>
              </a:r>
            </a:p>
          </p:txBody>
        </p:sp>
        <p:sp>
          <p:nvSpPr>
            <p:cNvPr id="60" name="Ellipse 59"/>
            <p:cNvSpPr/>
            <p:nvPr/>
          </p:nvSpPr>
          <p:spPr>
            <a:xfrm>
              <a:off x="4867473" y="4263866"/>
              <a:ext cx="1373662" cy="566305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/>
              <a:r>
                <a:rPr lang="fr-FR" sz="1000" b="1" dirty="0">
                  <a:solidFill>
                    <a:srgbClr val="EAB2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Alimentation</a:t>
              </a:r>
            </a:p>
          </p:txBody>
        </p:sp>
        <p:sp>
          <p:nvSpPr>
            <p:cNvPr id="61" name="Ellipse 60"/>
            <p:cNvSpPr/>
            <p:nvPr/>
          </p:nvSpPr>
          <p:spPr>
            <a:xfrm>
              <a:off x="5250610" y="4748434"/>
              <a:ext cx="1277756" cy="566305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anchor="ctr"/>
            <a:lstStyle/>
            <a:p>
              <a:pPr algn="ctr"/>
              <a:r>
                <a:rPr lang="fr-FR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Gestion responsable </a:t>
              </a:r>
            </a:p>
          </p:txBody>
        </p:sp>
      </p:grpSp>
      <p:sp>
        <p:nvSpPr>
          <p:cNvPr id="72" name="Ellipse 71"/>
          <p:cNvSpPr/>
          <p:nvPr/>
        </p:nvSpPr>
        <p:spPr bwMode="auto">
          <a:xfrm>
            <a:off x="3952878" y="813409"/>
            <a:ext cx="1751044" cy="1017170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b="1" dirty="0">
                <a:solidFill>
                  <a:schemeClr val="tx1"/>
                </a:solidFill>
                <a:latin typeface="Arial" panose="020B0604020202020204" pitchFamily="34" charset="0"/>
              </a:rPr>
              <a:t>Mouvement et interactions</a:t>
            </a:r>
            <a:endParaRPr lang="fr-FR" altLang="fr-FR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6301634" y="813409"/>
            <a:ext cx="1751044" cy="1017170"/>
          </a:xfrm>
          <a:prstGeom prst="ellipse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fr-FR" altLang="fr-FR" sz="1200" b="1" dirty="0">
                <a:solidFill>
                  <a:schemeClr val="tx1"/>
                </a:solidFill>
                <a:latin typeface="Arial" panose="020B0604020202020204" pitchFamily="34" charset="0"/>
              </a:rPr>
              <a:t> Ondes et signaux</a:t>
            </a:r>
            <a:endParaRPr lang="fr-FR" altLang="fr-FR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84" name="Connecteur droit 83"/>
          <p:cNvCxnSpPr/>
          <p:nvPr/>
        </p:nvCxnSpPr>
        <p:spPr>
          <a:xfrm flipV="1">
            <a:off x="0" y="1889293"/>
            <a:ext cx="11355977" cy="154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 flipV="1">
            <a:off x="0" y="2824692"/>
            <a:ext cx="11355977" cy="154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à coins arrondis 85"/>
          <p:cNvSpPr/>
          <p:nvPr/>
        </p:nvSpPr>
        <p:spPr>
          <a:xfrm>
            <a:off x="9764464" y="5158947"/>
            <a:ext cx="974420" cy="3475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3 </a:t>
            </a:r>
            <a:r>
              <a:rPr lang="fr-FR" altLang="fr-FR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heures</a:t>
            </a: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9757041" y="3282515"/>
            <a:ext cx="981843" cy="3475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6 heures</a:t>
            </a: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9764464" y="2293674"/>
            <a:ext cx="974420" cy="34756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2 heures</a:t>
            </a:r>
            <a:endParaRPr lang="fr-F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9" name="Titre 8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0" name="Imag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38" y="-35478"/>
            <a:ext cx="1045554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 rot="16200000">
            <a:off x="10635773" y="4149370"/>
            <a:ext cx="1810991" cy="264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tx1"/>
                </a:solidFill>
                <a:latin typeface="Archive" panose="02000506040000020004" pitchFamily="50" charset="0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physique-chimie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 rot="16200000">
            <a:off x="10409081" y="3649855"/>
            <a:ext cx="28600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200" dirty="0">
                <a:latin typeface="Arial" panose="020B0604020202020204" pitchFamily="34" charset="0"/>
              </a:rPr>
              <a:t>Les séries technologiques en première </a:t>
            </a:r>
            <a:endParaRPr lang="fr-FR" sz="1200" dirty="0"/>
          </a:p>
        </p:txBody>
      </p:sp>
      <p:cxnSp>
        <p:nvCxnSpPr>
          <p:cNvPr id="84" name="Connecteur droit 83"/>
          <p:cNvCxnSpPr/>
          <p:nvPr/>
        </p:nvCxnSpPr>
        <p:spPr>
          <a:xfrm flipV="1">
            <a:off x="0" y="1529045"/>
            <a:ext cx="11355977" cy="154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/>
          <p:nvPr/>
        </p:nvGrpSpPr>
        <p:grpSpPr>
          <a:xfrm>
            <a:off x="552592" y="1681954"/>
            <a:ext cx="10211302" cy="2382325"/>
            <a:chOff x="637953" y="1291244"/>
            <a:chExt cx="10211302" cy="2178224"/>
          </a:xfrm>
        </p:grpSpPr>
        <p:grpSp>
          <p:nvGrpSpPr>
            <p:cNvPr id="4" name="Groupe 3"/>
            <p:cNvGrpSpPr/>
            <p:nvPr/>
          </p:nvGrpSpPr>
          <p:grpSpPr>
            <a:xfrm>
              <a:off x="4606611" y="1484720"/>
              <a:ext cx="2313633" cy="1107616"/>
              <a:chOff x="4242038" y="1082730"/>
              <a:chExt cx="2313633" cy="1107616"/>
            </a:xfrm>
          </p:grpSpPr>
          <p:sp>
            <p:nvSpPr>
              <p:cNvPr id="49" name="Ellipse 48"/>
              <p:cNvSpPr/>
              <p:nvPr/>
            </p:nvSpPr>
            <p:spPr bwMode="auto">
              <a:xfrm>
                <a:off x="5180934" y="1624319"/>
                <a:ext cx="1374737" cy="566027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000" b="1" dirty="0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Aspects énergétiques</a:t>
                </a:r>
                <a:endParaRPr lang="fr-FR" sz="1000" b="1" dirty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Ellipse 71"/>
              <p:cNvSpPr/>
              <p:nvPr/>
            </p:nvSpPr>
            <p:spPr bwMode="auto">
              <a:xfrm>
                <a:off x="4242038" y="1082730"/>
                <a:ext cx="1751044" cy="708656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fr-FR" altLang="fr-FR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Mouvement et interactions</a:t>
                </a:r>
                <a:endParaRPr lang="fr-FR" altLang="fr-FR" sz="12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" name="Groupe 2"/>
            <p:cNvGrpSpPr/>
            <p:nvPr/>
          </p:nvGrpSpPr>
          <p:grpSpPr>
            <a:xfrm>
              <a:off x="6998156" y="1552372"/>
              <a:ext cx="3295063" cy="1304247"/>
              <a:chOff x="7981711" y="425535"/>
              <a:chExt cx="3295063" cy="1304247"/>
            </a:xfrm>
          </p:grpSpPr>
          <p:sp>
            <p:nvSpPr>
              <p:cNvPr id="39" name="Ellipse 38"/>
              <p:cNvSpPr/>
              <p:nvPr/>
            </p:nvSpPr>
            <p:spPr bwMode="auto">
              <a:xfrm>
                <a:off x="7981711" y="425535"/>
                <a:ext cx="1394045" cy="561975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Ins="0" anchor="ctr"/>
              <a:lstStyle/>
              <a:p>
                <a:pPr algn="ctr">
                  <a:defRPr/>
                </a:pPr>
                <a:r>
                  <a:rPr lang="fr-FR" sz="10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Ondes </a:t>
                </a:r>
                <a:r>
                  <a:rPr lang="fr-FR" sz="10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mécaniques</a:t>
                </a:r>
                <a:endParaRPr lang="fr-FR" sz="1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Ellipse 39"/>
              <p:cNvSpPr/>
              <p:nvPr/>
            </p:nvSpPr>
            <p:spPr bwMode="auto">
              <a:xfrm>
                <a:off x="9576429" y="1167807"/>
                <a:ext cx="1700345" cy="561975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fr-FR" sz="10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Ondes électromagnétiques</a:t>
                </a:r>
              </a:p>
            </p:txBody>
          </p:sp>
          <p:sp>
            <p:nvSpPr>
              <p:cNvPr id="73" name="Ellipse 72"/>
              <p:cNvSpPr/>
              <p:nvPr/>
            </p:nvSpPr>
            <p:spPr bwMode="auto">
              <a:xfrm>
                <a:off x="9102232" y="572886"/>
                <a:ext cx="1751044" cy="70865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</a:pPr>
                <a:r>
                  <a:rPr lang="fr-FR" altLang="fr-FR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Ondes et signaux</a:t>
                </a:r>
                <a:endParaRPr lang="fr-FR" altLang="fr-FR" sz="12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" name="Groupe 4"/>
            <p:cNvGrpSpPr/>
            <p:nvPr/>
          </p:nvGrpSpPr>
          <p:grpSpPr>
            <a:xfrm>
              <a:off x="1611472" y="1554150"/>
              <a:ext cx="2342895" cy="1356718"/>
              <a:chOff x="1598464" y="1129572"/>
              <a:chExt cx="2342895" cy="1356718"/>
            </a:xfrm>
          </p:grpSpPr>
          <p:sp>
            <p:nvSpPr>
              <p:cNvPr id="53" name="Ellipse 52"/>
              <p:cNvSpPr/>
              <p:nvPr/>
            </p:nvSpPr>
            <p:spPr bwMode="auto">
              <a:xfrm>
                <a:off x="1598464" y="1777634"/>
                <a:ext cx="1751044" cy="70865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fr-FR" altLang="fr-FR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Transformation chimique de </a:t>
                </a:r>
                <a:r>
                  <a:rPr lang="fr-FR" altLang="fr-FR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la </a:t>
                </a:r>
                <a:r>
                  <a:rPr lang="fr-FR" altLang="fr-FR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matière</a:t>
                </a:r>
                <a:endParaRPr lang="fr-FR" sz="1200" b="1" dirty="0"/>
              </a:p>
            </p:txBody>
          </p:sp>
          <p:sp>
            <p:nvSpPr>
              <p:cNvPr id="22" name="Ellipse 21"/>
              <p:cNvSpPr/>
              <p:nvPr/>
            </p:nvSpPr>
            <p:spPr bwMode="auto">
              <a:xfrm>
                <a:off x="2190315" y="1129572"/>
                <a:ext cx="1751044" cy="70865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fr-FR" altLang="fr-FR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Constitution  et transformations de la </a:t>
                </a:r>
                <a:r>
                  <a:rPr lang="fr-FR" altLang="fr-FR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matière</a:t>
                </a:r>
                <a:endParaRPr lang="fr-FR" sz="1200" b="1" dirty="0"/>
              </a:p>
            </p:txBody>
          </p:sp>
        </p:grpSp>
        <p:sp>
          <p:nvSpPr>
            <p:cNvPr id="78" name="Ellipse 77"/>
            <p:cNvSpPr/>
            <p:nvPr/>
          </p:nvSpPr>
          <p:spPr>
            <a:xfrm>
              <a:off x="637953" y="1291244"/>
              <a:ext cx="10211302" cy="2178224"/>
            </a:xfrm>
            <a:prstGeom prst="ellipse">
              <a:avLst/>
            </a:prstGeom>
            <a:noFill/>
            <a:ln w="285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552592" y="3198533"/>
            <a:ext cx="10211302" cy="3404285"/>
            <a:chOff x="637953" y="2879123"/>
            <a:chExt cx="10211302" cy="3132433"/>
          </a:xfrm>
        </p:grpSpPr>
        <p:grpSp>
          <p:nvGrpSpPr>
            <p:cNvPr id="6" name="Groupe 5"/>
            <p:cNvGrpSpPr/>
            <p:nvPr/>
          </p:nvGrpSpPr>
          <p:grpSpPr>
            <a:xfrm>
              <a:off x="834860" y="3716632"/>
              <a:ext cx="3707496" cy="1262668"/>
              <a:chOff x="1123667" y="3023165"/>
              <a:chExt cx="3707496" cy="1262668"/>
            </a:xfrm>
          </p:grpSpPr>
          <p:sp>
            <p:nvSpPr>
              <p:cNvPr id="41" name="Ellipse 40"/>
              <p:cNvSpPr/>
              <p:nvPr/>
            </p:nvSpPr>
            <p:spPr bwMode="auto">
              <a:xfrm>
                <a:off x="1900279" y="3162110"/>
                <a:ext cx="1878115" cy="777201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Chimie et développement durable</a:t>
                </a:r>
              </a:p>
            </p:txBody>
          </p:sp>
          <p:sp>
            <p:nvSpPr>
              <p:cNvPr id="42" name="Ellipse 41"/>
              <p:cNvSpPr/>
              <p:nvPr/>
            </p:nvSpPr>
            <p:spPr bwMode="auto">
              <a:xfrm>
                <a:off x="3438554" y="3023165"/>
                <a:ext cx="1392609" cy="640061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000" b="1" dirty="0" smtClean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Sécurité</a:t>
                </a:r>
                <a:endParaRPr lang="fr-FR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Ellipse 42"/>
              <p:cNvSpPr/>
              <p:nvPr/>
            </p:nvSpPr>
            <p:spPr bwMode="auto">
              <a:xfrm>
                <a:off x="1123667" y="3403743"/>
                <a:ext cx="1136881" cy="550585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>
                  <a:defRPr/>
                </a:pPr>
                <a:r>
                  <a:rPr lang="fr-FR" sz="1000" b="1" dirty="0" smtClean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Synthèses</a:t>
                </a:r>
                <a:endParaRPr lang="fr-FR" sz="105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Ellipse 43"/>
              <p:cNvSpPr/>
              <p:nvPr/>
            </p:nvSpPr>
            <p:spPr bwMode="auto">
              <a:xfrm>
                <a:off x="1510147" y="3798826"/>
                <a:ext cx="1474342" cy="487007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000" b="1" dirty="0" smtClean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Analyses</a:t>
                </a:r>
                <a:endParaRPr lang="fr-FR" sz="10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>
              <a:off x="2646762" y="4619120"/>
              <a:ext cx="3008485" cy="1219822"/>
              <a:chOff x="2292301" y="5094428"/>
              <a:chExt cx="3008485" cy="1219822"/>
            </a:xfrm>
          </p:grpSpPr>
          <p:sp>
            <p:nvSpPr>
              <p:cNvPr id="69" name="Ellipse 68"/>
              <p:cNvSpPr/>
              <p:nvPr/>
            </p:nvSpPr>
            <p:spPr bwMode="auto">
              <a:xfrm>
                <a:off x="2292301" y="5268737"/>
                <a:ext cx="1376356" cy="566197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/>
                <a:r>
                  <a:rPr lang="fr-FR" sz="10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Instruments </a:t>
                </a:r>
                <a:endParaRPr lang="fr-FR" sz="10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Ellipse 69"/>
              <p:cNvSpPr/>
              <p:nvPr/>
            </p:nvSpPr>
            <p:spPr bwMode="auto">
              <a:xfrm>
                <a:off x="2950102" y="5716776"/>
                <a:ext cx="1273246" cy="566197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/>
                <a:r>
                  <a:rPr lang="fr-FR" sz="10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Chaîne de mesure</a:t>
                </a:r>
                <a:endParaRPr lang="fr-FR" sz="10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Ellipse 70"/>
              <p:cNvSpPr/>
              <p:nvPr/>
            </p:nvSpPr>
            <p:spPr bwMode="auto">
              <a:xfrm>
                <a:off x="4047895" y="5716776"/>
                <a:ext cx="1252891" cy="597474"/>
              </a:xfrm>
              <a:prstGeom prst="ellipse">
                <a:avLst/>
              </a:prstGeom>
              <a:solidFill>
                <a:schemeClr val="bg1"/>
              </a:solidFill>
              <a:ln w="285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anchor="ctr"/>
              <a:lstStyle/>
              <a:p>
                <a:pPr algn="ctr"/>
                <a:r>
                  <a:rPr lang="fr-FR" sz="10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 tout ou rien</a:t>
                </a:r>
                <a:endParaRPr lang="fr-FR" sz="10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Ellipse 67"/>
              <p:cNvSpPr/>
              <p:nvPr/>
            </p:nvSpPr>
            <p:spPr bwMode="auto">
              <a:xfrm>
                <a:off x="3375603" y="5094428"/>
                <a:ext cx="1666582" cy="76993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Instrumentation</a:t>
                </a:r>
                <a:endParaRPr lang="fr-FR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6" name="Groupe 86"/>
            <p:cNvGrpSpPr>
              <a:grpSpLocks/>
            </p:cNvGrpSpPr>
            <p:nvPr/>
          </p:nvGrpSpPr>
          <p:grpSpPr bwMode="auto">
            <a:xfrm>
              <a:off x="5728545" y="4635675"/>
              <a:ext cx="3027632" cy="1150877"/>
              <a:chOff x="4888531" y="3522678"/>
              <a:chExt cx="3027418" cy="1151095"/>
            </a:xfrm>
          </p:grpSpPr>
          <p:sp>
            <p:nvSpPr>
              <p:cNvPr id="63" name="Ellipse 62"/>
              <p:cNvSpPr/>
              <p:nvPr/>
            </p:nvSpPr>
            <p:spPr>
              <a:xfrm>
                <a:off x="4888531" y="3652064"/>
                <a:ext cx="1277249" cy="566305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rgbClr val="5725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 recherche</a:t>
                </a:r>
                <a:endParaRPr lang="fr-FR" sz="1000" b="1" dirty="0">
                  <a:solidFill>
                    <a:srgbClr val="5725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5359033" y="4124187"/>
                <a:ext cx="1227103" cy="54958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rgbClr val="5725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L’industrie</a:t>
                </a:r>
                <a:endParaRPr lang="fr-FR" sz="1000" b="1" dirty="0">
                  <a:solidFill>
                    <a:srgbClr val="5725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Ellipse 64"/>
              <p:cNvSpPr/>
              <p:nvPr/>
            </p:nvSpPr>
            <p:spPr>
              <a:xfrm>
                <a:off x="6602556" y="4047606"/>
                <a:ext cx="1313393" cy="597588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rgbClr val="5725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 projet</a:t>
                </a:r>
                <a:endParaRPr lang="fr-FR" sz="1000" b="1" dirty="0">
                  <a:solidFill>
                    <a:srgbClr val="5725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5849646" y="3522678"/>
                <a:ext cx="1524588" cy="771672"/>
              </a:xfrm>
              <a:prstGeom prst="ellipse">
                <a:avLst/>
              </a:prstGeom>
              <a:solidFill>
                <a:srgbClr val="57257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Ouverture</a:t>
                </a:r>
                <a:endParaRPr lang="fr-FR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>
              <a:off x="6976862" y="3549800"/>
              <a:ext cx="3803682" cy="1308699"/>
              <a:chOff x="7137536" y="3079002"/>
              <a:chExt cx="3803682" cy="1308699"/>
            </a:xfrm>
          </p:grpSpPr>
          <p:sp>
            <p:nvSpPr>
              <p:cNvPr id="37" name="Ellipse 36"/>
              <p:cNvSpPr/>
              <p:nvPr/>
            </p:nvSpPr>
            <p:spPr bwMode="auto">
              <a:xfrm>
                <a:off x="8687239" y="3218231"/>
                <a:ext cx="1565639" cy="771525"/>
              </a:xfrm>
              <a:prstGeom prst="ellipse">
                <a:avLst/>
              </a:prstGeom>
              <a:ln w="28575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Image</a:t>
                </a:r>
                <a:endParaRPr lang="fr-FR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Ellipse 73"/>
              <p:cNvSpPr/>
              <p:nvPr/>
            </p:nvSpPr>
            <p:spPr bwMode="auto">
              <a:xfrm>
                <a:off x="7978539" y="3079002"/>
                <a:ext cx="1162881" cy="54948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Couleur et </a:t>
                </a:r>
                <a:r>
                  <a:rPr lang="fr-FR" sz="10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vision</a:t>
                </a:r>
              </a:p>
            </p:txBody>
          </p:sp>
          <p:sp>
            <p:nvSpPr>
              <p:cNvPr id="75" name="Ellipse 74"/>
              <p:cNvSpPr/>
              <p:nvPr/>
            </p:nvSpPr>
            <p:spPr bwMode="auto">
              <a:xfrm>
                <a:off x="7137536" y="3491589"/>
                <a:ext cx="1787701" cy="616596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Images photographiques</a:t>
                </a:r>
                <a:endParaRPr lang="fr-FR" sz="1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Ellipse 75"/>
              <p:cNvSpPr/>
              <p:nvPr/>
            </p:nvSpPr>
            <p:spPr bwMode="auto">
              <a:xfrm>
                <a:off x="8404409" y="3838219"/>
                <a:ext cx="1305259" cy="54948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Appareil numérique</a:t>
                </a:r>
                <a:endParaRPr lang="fr-FR" sz="1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 bwMode="auto">
              <a:xfrm>
                <a:off x="9517686" y="3715222"/>
                <a:ext cx="1423532" cy="54948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fr-FR" sz="1000" b="1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Stockage et transmission</a:t>
                </a:r>
                <a:endParaRPr lang="fr-FR" sz="1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9" name="Ellipse 78"/>
            <p:cNvSpPr/>
            <p:nvPr/>
          </p:nvSpPr>
          <p:spPr>
            <a:xfrm>
              <a:off x="637953" y="2879123"/>
              <a:ext cx="10211302" cy="3132433"/>
            </a:xfrm>
            <a:prstGeom prst="ellipse">
              <a:avLst/>
            </a:prstGeom>
            <a:noFill/>
            <a:ln w="28575">
              <a:solidFill>
                <a:srgbClr val="FF5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250674" y="3319793"/>
            <a:ext cx="33692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dirty="0">
                <a:latin typeface="Arial" panose="020B0604020202020204" pitchFamily="34" charset="0"/>
              </a:rPr>
              <a:t>1 STL : </a:t>
            </a:r>
            <a:r>
              <a:rPr lang="fr-FR" altLang="fr-FR" dirty="0">
                <a:solidFill>
                  <a:schemeClr val="accent1"/>
                </a:solidFill>
                <a:latin typeface="Arial" panose="020B0604020202020204" pitchFamily="34" charset="0"/>
              </a:rPr>
              <a:t>PC et Maths (5 heures</a:t>
            </a:r>
            <a:r>
              <a:rPr lang="fr-FR" altLang="fr-FR" dirty="0" smtClean="0">
                <a:solidFill>
                  <a:schemeClr val="accent1"/>
                </a:solidFill>
                <a:latin typeface="Arial" panose="020B0604020202020204" pitchFamily="34" charset="0"/>
              </a:rPr>
              <a:t>)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dirty="0" smtClean="0">
                <a:latin typeface="Arial" panose="020B0604020202020204" pitchFamily="34" charset="0"/>
              </a:rPr>
              <a:t>et </a:t>
            </a:r>
            <a:r>
              <a:rPr lang="fr-FR" altLang="fr-FR" dirty="0">
                <a:solidFill>
                  <a:srgbClr val="C00000"/>
                </a:solidFill>
                <a:latin typeface="Arial" panose="020B0604020202020204" pitchFamily="34" charset="0"/>
              </a:rPr>
              <a:t>SPCL (9 heures)</a:t>
            </a:r>
          </a:p>
        </p:txBody>
      </p:sp>
      <p:sp>
        <p:nvSpPr>
          <p:cNvPr id="80" name="Ellipse 79"/>
          <p:cNvSpPr/>
          <p:nvPr/>
        </p:nvSpPr>
        <p:spPr bwMode="auto">
          <a:xfrm>
            <a:off x="3107401" y="345208"/>
            <a:ext cx="1751044" cy="110094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altLang="fr-FR" sz="1200" b="1" dirty="0">
                <a:solidFill>
                  <a:schemeClr val="tx1"/>
                </a:solidFill>
                <a:latin typeface="Arial" panose="020B0604020202020204" pitchFamily="34" charset="0"/>
              </a:rPr>
              <a:t>Constitution  et transformations de la </a:t>
            </a:r>
            <a:r>
              <a:rPr lang="fr-FR" altLang="fr-FR" sz="12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matière</a:t>
            </a:r>
            <a:endParaRPr lang="fr-FR" sz="1200" b="1" dirty="0"/>
          </a:p>
        </p:txBody>
      </p:sp>
      <p:sp>
        <p:nvSpPr>
          <p:cNvPr id="81" name="Ellipse 80"/>
          <p:cNvSpPr/>
          <p:nvPr/>
        </p:nvSpPr>
        <p:spPr bwMode="auto">
          <a:xfrm>
            <a:off x="5083839" y="372846"/>
            <a:ext cx="1751044" cy="1100942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b="1" dirty="0">
                <a:solidFill>
                  <a:schemeClr val="tx1"/>
                </a:solidFill>
                <a:latin typeface="Arial" panose="020B0604020202020204" pitchFamily="34" charset="0"/>
              </a:rPr>
              <a:t>Mouvement et interactions</a:t>
            </a:r>
            <a:endParaRPr lang="fr-FR" altLang="fr-FR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7060277" y="368554"/>
            <a:ext cx="1751044" cy="1100942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fr-FR" altLang="fr-FR" sz="1200" b="1" dirty="0">
                <a:solidFill>
                  <a:schemeClr val="tx1"/>
                </a:solidFill>
                <a:latin typeface="Arial" panose="020B0604020202020204" pitchFamily="34" charset="0"/>
              </a:rPr>
              <a:t> Ondes et signaux</a:t>
            </a:r>
            <a:endParaRPr lang="fr-FR" altLang="fr-FR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" name="Titr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69" y="92968"/>
            <a:ext cx="10492125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3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re 1"/>
          <p:cNvSpPr>
            <a:spLocks noGrp="1"/>
          </p:cNvSpPr>
          <p:nvPr>
            <p:ph type="title"/>
          </p:nvPr>
        </p:nvSpPr>
        <p:spPr>
          <a:xfrm>
            <a:off x="675071" y="302957"/>
            <a:ext cx="10265434" cy="1036745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FR" altLang="fr-FR" sz="2000" dirty="0">
                <a:solidFill>
                  <a:srgbClr val="454545"/>
                </a:solidFill>
                <a:latin typeface="Calibri" panose="020F0502020204030204" pitchFamily="34" charset="0"/>
              </a:rPr>
              <a:t>L’expérimentation et donc la mesure sont des dimensions importantes dans les filières technologiques, si on excepte la filière STD2A où les aspects descriptifs et qualitatifs sont </a:t>
            </a:r>
            <a:r>
              <a:rPr lang="fr-FR" altLang="fr-FR" sz="2000" dirty="0" smtClean="0">
                <a:solidFill>
                  <a:srgbClr val="454545"/>
                </a:solidFill>
                <a:latin typeface="Calibri" panose="020F0502020204030204" pitchFamily="34" charset="0"/>
              </a:rPr>
              <a:t>privilégiés.</a:t>
            </a:r>
            <a:br>
              <a:rPr lang="fr-FR" altLang="fr-FR" sz="2000" dirty="0" smtClean="0">
                <a:solidFill>
                  <a:srgbClr val="454545"/>
                </a:solidFill>
                <a:latin typeface="Calibri" panose="020F0502020204030204" pitchFamily="34" charset="0"/>
              </a:rPr>
            </a:br>
            <a:r>
              <a:rPr lang="fr-FR" altLang="fr-FR" sz="2000" dirty="0" smtClean="0">
                <a:solidFill>
                  <a:srgbClr val="454545"/>
                </a:solidFill>
                <a:latin typeface="Calibri" panose="020F0502020204030204" pitchFamily="34" charset="0"/>
              </a:rPr>
              <a:t>Le </a:t>
            </a:r>
            <a:r>
              <a:rPr lang="fr-FR" altLang="fr-FR" sz="2000" dirty="0">
                <a:solidFill>
                  <a:srgbClr val="454545"/>
                </a:solidFill>
                <a:latin typeface="Calibri" panose="020F0502020204030204" pitchFamily="34" charset="0"/>
              </a:rPr>
              <a:t>tableau ci-dessous présente une comparaison des différentes filières sur ce point :  </a:t>
            </a:r>
            <a:endParaRPr lang="fr-FR" altLang="fr-FR" sz="2000" dirty="0">
              <a:solidFill>
                <a:srgbClr val="454545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Forme en L 66"/>
          <p:cNvSpPr/>
          <p:nvPr/>
        </p:nvSpPr>
        <p:spPr>
          <a:xfrm rot="16200000" flipV="1">
            <a:off x="833424" y="698998"/>
            <a:ext cx="309965" cy="971442"/>
          </a:xfrm>
          <a:prstGeom prst="corner">
            <a:avLst>
              <a:gd name="adj1" fmla="val 32540"/>
              <a:gd name="adj2" fmla="val 2619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 rot="16200000">
            <a:off x="10635773" y="4149370"/>
            <a:ext cx="1810991" cy="264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tx1"/>
                </a:solidFill>
                <a:latin typeface="Archive" panose="02000506040000020004" pitchFamily="50" charset="0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physique-chimie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 rot="16200000">
            <a:off x="10409081" y="3649855"/>
            <a:ext cx="28600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200" dirty="0">
                <a:latin typeface="Arial" panose="020B0604020202020204" pitchFamily="34" charset="0"/>
              </a:rPr>
              <a:t>Les séries technologiques en première </a:t>
            </a:r>
            <a:endParaRPr lang="fr-FR" sz="1200" dirty="0"/>
          </a:p>
        </p:txBody>
      </p: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623181"/>
              </p:ext>
            </p:extLst>
          </p:nvPr>
        </p:nvGraphicFramePr>
        <p:xfrm>
          <a:off x="1474128" y="1452415"/>
          <a:ext cx="8208961" cy="5118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1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1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Notions</a:t>
                      </a:r>
                      <a:endParaRPr lang="fr-FR" sz="16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2de</a:t>
                      </a:r>
                      <a:endParaRPr lang="fr-FR" sz="16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 STD2A</a:t>
                      </a:r>
                      <a:endParaRPr lang="fr-FR" sz="16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STi2D</a:t>
                      </a:r>
                      <a:endParaRPr lang="fr-FR" sz="16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ST2S</a:t>
                      </a:r>
                      <a:endParaRPr lang="fr-FR" sz="16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STL-tronc</a:t>
                      </a:r>
                      <a:r>
                        <a:rPr lang="fr-FR" sz="1400" baseline="0" dirty="0" smtClean="0"/>
                        <a:t> commun (Bio + SPCL)</a:t>
                      </a:r>
                      <a:endParaRPr lang="fr-FR" sz="14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STL-SPCL</a:t>
                      </a:r>
                      <a:endParaRPr lang="fr-FR" sz="1600" dirty="0"/>
                    </a:p>
                  </a:txBody>
                  <a:tcPr marL="91443" marR="91443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91"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Grandeurs et unités</a:t>
                      </a:r>
                    </a:p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Systèmes international</a:t>
                      </a: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Sources d’erreurs </a:t>
                      </a: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91"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Variabilité de la mesure d’une grandeur physique</a:t>
                      </a: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191"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Justesse et fidélité</a:t>
                      </a: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Dispersion des mesures, incertitude-type sur une série de mesures</a:t>
                      </a: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91"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Incertitude-type sur une mesure unique</a:t>
                      </a: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91">
                <a:tc>
                  <a:txBody>
                    <a:bodyPr/>
                    <a:lstStyle/>
                    <a:p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Expression (ou écriture) du résultat</a:t>
                      </a:r>
                      <a:endParaRPr lang="fr-FR" sz="16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9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Valeur de référence</a:t>
                      </a:r>
                      <a:endParaRPr lang="fr-FR" sz="16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marL="91443" marR="91443" marT="45727" marB="4572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2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625</Words>
  <Application>Microsoft Office PowerPoint</Application>
  <PresentationFormat>Grand écran</PresentationFormat>
  <Paragraphs>158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Archive</vt:lpstr>
      <vt:lpstr>Arial</vt:lpstr>
      <vt:lpstr>Calibri</vt:lpstr>
      <vt:lpstr>Calibri Light</vt:lpstr>
      <vt:lpstr>Thème Office</vt:lpstr>
      <vt:lpstr>Présentation PowerPoint</vt:lpstr>
      <vt:lpstr>Dans toutes les séries technologiques, les compétences de la démarche scientifique structurent la formation en physique-chimie et les évaluations.</vt:lpstr>
      <vt:lpstr>Présentation PowerPoint</vt:lpstr>
      <vt:lpstr>Présentation PowerPoint</vt:lpstr>
      <vt:lpstr>Présentation PowerPoint</vt:lpstr>
      <vt:lpstr>L’expérimentation et donc la mesure sont des dimensions importantes dans les filières technologiques, si on excepte la filière STD2A où les aspects descriptifs et qualitatifs sont privilégiés. Le tableau ci-dessous présente une comparaison des différentes filières sur ce point :  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Cecile Molliere</cp:lastModifiedBy>
  <cp:revision>86</cp:revision>
  <dcterms:created xsi:type="dcterms:W3CDTF">2019-01-30T08:43:38Z</dcterms:created>
  <dcterms:modified xsi:type="dcterms:W3CDTF">2019-02-19T14:15:13Z</dcterms:modified>
</cp:coreProperties>
</file>