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5" r:id="rId2"/>
    <p:sldId id="266" r:id="rId3"/>
    <p:sldId id="267" r:id="rId4"/>
    <p:sldId id="268"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38"/>
      </p:cViewPr>
      <p:guideLst>
        <p:guide orient="horz" pos="2160"/>
        <p:guide pos="3840"/>
      </p:guideLst>
    </p:cSldViewPr>
  </p:slideViewPr>
  <p:notesTextViewPr>
    <p:cViewPr>
      <p:scale>
        <a:sx n="1" d="1"/>
        <a:sy n="1" d="1"/>
      </p:scale>
      <p:origin x="0" y="0"/>
    </p:cViewPr>
  </p:notesTextViewPr>
  <p:notesViewPr>
    <p:cSldViewPr snapToGrid="0">
      <p:cViewPr varScale="1">
        <p:scale>
          <a:sx n="85" d="100"/>
          <a:sy n="85" d="100"/>
        </p:scale>
        <p:origin x="380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53520D-833A-4FFE-96CB-A4F5EC379A79}" type="datetimeFigureOut">
              <a:rPr lang="fr-FR" smtClean="0"/>
              <a:t>19/02/2019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14C5C-C6B3-4C03-8830-5B5D87832E9B}" type="slidenum">
              <a:rPr lang="fr-FR" smtClean="0"/>
              <a:t>‹N°›</a:t>
            </a:fld>
            <a:endParaRPr lang="fr-FR"/>
          </a:p>
        </p:txBody>
      </p:sp>
    </p:spTree>
    <p:extLst>
      <p:ext uri="{BB962C8B-B14F-4D97-AF65-F5344CB8AC3E}">
        <p14:creationId xmlns:p14="http://schemas.microsoft.com/office/powerpoint/2010/main" val="2559526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478895"/>
            <a:ext cx="9144000" cy="840331"/>
          </a:xfrm>
        </p:spPr>
        <p:txBody>
          <a:bodyPr anchor="ctr">
            <a:normAutofit/>
          </a:bodyPr>
          <a:lstStyle>
            <a:lvl1pPr algn="ctr">
              <a:defRPr sz="4400">
                <a:latin typeface="Archive" panose="02000506040000020004" pitchFamily="50" charset="0"/>
              </a:defRPr>
            </a:lvl1pPr>
          </a:lstStyle>
          <a:p>
            <a:endParaRPr lang="fr-FR" dirty="0"/>
          </a:p>
        </p:txBody>
      </p:sp>
      <p:sp>
        <p:nvSpPr>
          <p:cNvPr id="3" name="Sous-titre 2"/>
          <p:cNvSpPr>
            <a:spLocks noGrp="1"/>
          </p:cNvSpPr>
          <p:nvPr>
            <p:ph type="subTitle" idx="1"/>
          </p:nvPr>
        </p:nvSpPr>
        <p:spPr>
          <a:xfrm>
            <a:off x="1524000" y="3400750"/>
            <a:ext cx="9144000" cy="1041251"/>
          </a:xfrm>
        </p:spPr>
        <p:txBody>
          <a:bodyPr anchor="ct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Modifier le style des sous-titres du masque</a:t>
            </a:r>
          </a:p>
        </p:txBody>
      </p:sp>
      <p:grpSp>
        <p:nvGrpSpPr>
          <p:cNvPr id="7" name="Groupe 6"/>
          <p:cNvGrpSpPr/>
          <p:nvPr userDrawn="1"/>
        </p:nvGrpSpPr>
        <p:grpSpPr>
          <a:xfrm>
            <a:off x="0" y="0"/>
            <a:ext cx="12192000" cy="1796902"/>
            <a:chOff x="0" y="0"/>
            <a:chExt cx="12192000" cy="1796902"/>
          </a:xfrm>
        </p:grpSpPr>
        <p:sp>
          <p:nvSpPr>
            <p:cNvPr id="8" name="Rectangle 7"/>
            <p:cNvSpPr/>
            <p:nvPr/>
          </p:nvSpPr>
          <p:spPr>
            <a:xfrm>
              <a:off x="0" y="0"/>
              <a:ext cx="12192000" cy="1796902"/>
            </a:xfrm>
            <a:prstGeom prst="rect">
              <a:avLst/>
            </a:prstGeom>
            <a:solidFill>
              <a:srgbClr val="95B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a:stretch>
              <a:fillRect/>
            </a:stretch>
          </p:blipFill>
          <p:spPr>
            <a:xfrm>
              <a:off x="6705049" y="165151"/>
              <a:ext cx="2724841" cy="1382251"/>
            </a:xfrm>
            <a:prstGeom prst="rect">
              <a:avLst/>
            </a:prstGeom>
          </p:spPr>
        </p:pic>
        <p:pic>
          <p:nvPicPr>
            <p:cNvPr id="10" name="Image 9"/>
            <p:cNvPicPr>
              <a:picLocks noChangeAspect="1"/>
            </p:cNvPicPr>
            <p:nvPr/>
          </p:nvPicPr>
          <p:blipFill rotWithShape="1">
            <a:blip r:embed="rId3"/>
            <a:srcRect l="79101" t="8702" r="2747" b="68166"/>
            <a:stretch/>
          </p:blipFill>
          <p:spPr>
            <a:xfrm>
              <a:off x="9744162" y="542526"/>
              <a:ext cx="2295437" cy="711850"/>
            </a:xfrm>
            <a:prstGeom prst="rect">
              <a:avLst/>
            </a:prstGeom>
          </p:spPr>
        </p:pic>
        <p:sp>
          <p:nvSpPr>
            <p:cNvPr id="11" name="Rectangle 10"/>
            <p:cNvSpPr/>
            <p:nvPr/>
          </p:nvSpPr>
          <p:spPr>
            <a:xfrm>
              <a:off x="2940817" y="292921"/>
              <a:ext cx="783403" cy="698546"/>
            </a:xfrm>
            <a:prstGeom prst="rect">
              <a:avLst/>
            </a:prstGeom>
            <a:solidFill>
              <a:srgbClr val="95B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230983" y="642194"/>
              <a:ext cx="6769052" cy="647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smtClean="0">
                  <a:solidFill>
                    <a:schemeClr val="tx1"/>
                  </a:solidFill>
                  <a:latin typeface="Archive" panose="02000506040000020004" pitchFamily="50" charset="0"/>
                </a:rPr>
                <a:t>LE NOUVEAU Lycée général et technologique</a:t>
              </a:r>
            </a:p>
          </p:txBody>
        </p:sp>
        <p:pic>
          <p:nvPicPr>
            <p:cNvPr id="13" name="Image 12"/>
            <p:cNvPicPr>
              <a:picLocks noChangeAspect="1"/>
            </p:cNvPicPr>
            <p:nvPr/>
          </p:nvPicPr>
          <p:blipFill rotWithShape="1">
            <a:blip r:embed="rId3"/>
            <a:srcRect l="9610" t="8702" r="77609" b="62724"/>
            <a:stretch/>
          </p:blipFill>
          <p:spPr>
            <a:xfrm>
              <a:off x="222457" y="51768"/>
              <a:ext cx="1036515" cy="563910"/>
            </a:xfrm>
            <a:prstGeom prst="rect">
              <a:avLst/>
            </a:prstGeom>
          </p:spPr>
        </p:pic>
      </p:grpSp>
      <p:pic>
        <p:nvPicPr>
          <p:cNvPr id="14" name="Imag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183221" y="5564778"/>
            <a:ext cx="1825557" cy="917024"/>
          </a:xfrm>
          <a:prstGeom prst="rect">
            <a:avLst/>
          </a:prstGeom>
        </p:spPr>
      </p:pic>
    </p:spTree>
    <p:extLst>
      <p:ext uri="{BB962C8B-B14F-4D97-AF65-F5344CB8AC3E}">
        <p14:creationId xmlns:p14="http://schemas.microsoft.com/office/powerpoint/2010/main" val="652026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333198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60552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pic>
        <p:nvPicPr>
          <p:cNvPr id="6" name="Image 5"/>
          <p:cNvPicPr>
            <a:picLocks noChangeAspect="1"/>
          </p:cNvPicPr>
          <p:nvPr userDrawn="1"/>
        </p:nvPicPr>
        <p:blipFill rotWithShape="1">
          <a:blip r:embed="rId2"/>
          <a:srcRect l="1" r="3544"/>
          <a:stretch/>
        </p:blipFill>
        <p:spPr>
          <a:xfrm>
            <a:off x="11339338" y="-594"/>
            <a:ext cx="852662" cy="6858594"/>
          </a:xfrm>
          <a:prstGeom prst="rect">
            <a:avLst/>
          </a:prstGeom>
        </p:spPr>
      </p:pic>
      <p:sp>
        <p:nvSpPr>
          <p:cNvPr id="7" name="Titre 1"/>
          <p:cNvSpPr>
            <a:spLocks noGrp="1"/>
          </p:cNvSpPr>
          <p:nvPr>
            <p:ph type="ctrTitle"/>
          </p:nvPr>
        </p:nvSpPr>
        <p:spPr>
          <a:xfrm rot="16200000">
            <a:off x="10805960" y="5033246"/>
            <a:ext cx="2018846" cy="389590"/>
          </a:xfrm>
        </p:spPr>
        <p:txBody>
          <a:bodyPr anchor="ctr">
            <a:normAutofit/>
          </a:bodyPr>
          <a:lstStyle>
            <a:lvl1pPr algn="ctr">
              <a:defRPr sz="1100">
                <a:latin typeface="Archive" panose="02000506040000020004" pitchFamily="50" charset="0"/>
              </a:defRPr>
            </a:lvl1pPr>
          </a:lstStyle>
          <a:p>
            <a:endParaRPr lang="fr-FR" dirty="0"/>
          </a:p>
        </p:txBody>
      </p:sp>
      <p:sp>
        <p:nvSpPr>
          <p:cNvPr id="8" name="Sous-titre 2"/>
          <p:cNvSpPr>
            <a:spLocks noGrp="1"/>
          </p:cNvSpPr>
          <p:nvPr>
            <p:ph type="subTitle" idx="1"/>
          </p:nvPr>
        </p:nvSpPr>
        <p:spPr>
          <a:xfrm rot="16200000">
            <a:off x="10238517" y="2469990"/>
            <a:ext cx="3107666" cy="389590"/>
          </a:xfrm>
        </p:spPr>
        <p:txBody>
          <a:bodyPr anchor="ctr">
            <a:normAutofit/>
          </a:bodyPr>
          <a:lstStyle>
            <a:lvl1pPr marL="0" indent="0" algn="ctr">
              <a:buNone/>
              <a:defRPr sz="11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Modifier le style des sous-titres du masque</a:t>
            </a:r>
          </a:p>
        </p:txBody>
      </p:sp>
      <p:pic>
        <p:nvPicPr>
          <p:cNvPr id="5" name="Imag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10972681" y="618682"/>
            <a:ext cx="1618436" cy="699042"/>
          </a:xfrm>
          <a:prstGeom prst="rect">
            <a:avLst/>
          </a:prstGeom>
        </p:spPr>
      </p:pic>
    </p:spTree>
    <p:extLst>
      <p:ext uri="{BB962C8B-B14F-4D97-AF65-F5344CB8AC3E}">
        <p14:creationId xmlns:p14="http://schemas.microsoft.com/office/powerpoint/2010/main" val="237864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969237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547663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79186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79930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104313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308597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4055899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377C9-1544-4635-A66C-685022EEEB61}" type="slidenum">
              <a:rPr lang="fr-FR" smtClean="0"/>
              <a:pPr/>
              <a:t>‹N°›</a:t>
            </a:fld>
            <a:endParaRPr lang="fr-FR"/>
          </a:p>
        </p:txBody>
      </p:sp>
    </p:spTree>
    <p:extLst>
      <p:ext uri="{BB962C8B-B14F-4D97-AF65-F5344CB8AC3E}">
        <p14:creationId xmlns:p14="http://schemas.microsoft.com/office/powerpoint/2010/main" val="1045738128"/>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548542" y="2646442"/>
            <a:ext cx="9144793" cy="1182727"/>
          </a:xfrm>
          <a:prstGeom prst="rect">
            <a:avLst/>
          </a:prstGeom>
        </p:spPr>
      </p:pic>
      <p:sp>
        <p:nvSpPr>
          <p:cNvPr id="3" name="Sous-titre 2"/>
          <p:cNvSpPr>
            <a:spLocks noGrp="1"/>
          </p:cNvSpPr>
          <p:nvPr>
            <p:ph type="subTitle" idx="1"/>
          </p:nvPr>
        </p:nvSpPr>
        <p:spPr>
          <a:xfrm>
            <a:off x="1549879" y="3472434"/>
            <a:ext cx="9144000" cy="1041251"/>
          </a:xfrm>
        </p:spPr>
        <p:txBody>
          <a:bodyPr>
            <a:normAutofit lnSpcReduction="10000"/>
          </a:bodyPr>
          <a:lstStyle/>
          <a:p>
            <a:r>
              <a:rPr lang="fr-FR" dirty="0" smtClean="0"/>
              <a:t>Programmes classe </a:t>
            </a:r>
            <a:r>
              <a:rPr lang="fr-FR" dirty="0"/>
              <a:t>de </a:t>
            </a:r>
            <a:r>
              <a:rPr lang="fr-FR" dirty="0" smtClean="0"/>
              <a:t>seconde et </a:t>
            </a:r>
          </a:p>
          <a:p>
            <a:r>
              <a:rPr lang="fr-FR" dirty="0" smtClean="0"/>
              <a:t>enseignement </a:t>
            </a:r>
            <a:r>
              <a:rPr lang="fr-FR" dirty="0"/>
              <a:t>de spécialité en première </a:t>
            </a:r>
            <a:r>
              <a:rPr lang="fr-FR" dirty="0" smtClean="0"/>
              <a:t>générale</a:t>
            </a:r>
            <a:endParaRPr lang="fr-FR" dirty="0"/>
          </a:p>
        </p:txBody>
      </p:sp>
    </p:spTree>
    <p:extLst>
      <p:ext uri="{BB962C8B-B14F-4D97-AF65-F5344CB8AC3E}">
        <p14:creationId xmlns:p14="http://schemas.microsoft.com/office/powerpoint/2010/main" val="2168414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434075" y="205069"/>
            <a:ext cx="2597121" cy="1329043"/>
          </a:xfrm>
          <a:prstGeom prst="rect">
            <a:avLst/>
          </a:prstGeom>
        </p:spPr>
      </p:pic>
      <p:sp>
        <p:nvSpPr>
          <p:cNvPr id="3" name="Rectangle 2"/>
          <p:cNvSpPr/>
          <p:nvPr/>
        </p:nvSpPr>
        <p:spPr>
          <a:xfrm>
            <a:off x="2027569" y="451858"/>
            <a:ext cx="9455527" cy="6435600"/>
          </a:xfrm>
          <a:prstGeom prst="rect">
            <a:avLst/>
          </a:prstGeom>
          <a:noFill/>
        </p:spPr>
      </p:sp>
      <p:sp>
        <p:nvSpPr>
          <p:cNvPr id="54" name="Rectangle 53"/>
          <p:cNvSpPr/>
          <p:nvPr/>
        </p:nvSpPr>
        <p:spPr>
          <a:xfrm rot="16200000">
            <a:off x="10844505" y="5310370"/>
            <a:ext cx="1505540" cy="261610"/>
          </a:xfrm>
          <a:prstGeom prst="rect">
            <a:avLst/>
          </a:prstGeom>
        </p:spPr>
        <p:txBody>
          <a:bodyPr wrap="none">
            <a:spAutoFit/>
          </a:bodyPr>
          <a:lstStyle/>
          <a:p>
            <a:r>
              <a:rPr lang="fr-FR" sz="1100" b="1" dirty="0">
                <a:latin typeface="Archive" panose="02000506040000020004" pitchFamily="50" charset="0"/>
              </a:rPr>
              <a:t>physique-chimie</a:t>
            </a:r>
            <a:endParaRPr lang="fr-FR" sz="1100" dirty="0"/>
          </a:p>
        </p:txBody>
      </p:sp>
      <p:sp>
        <p:nvSpPr>
          <p:cNvPr id="55" name="Rectangle 54"/>
          <p:cNvSpPr/>
          <p:nvPr/>
        </p:nvSpPr>
        <p:spPr>
          <a:xfrm rot="16200000">
            <a:off x="10019175" y="4037745"/>
            <a:ext cx="3789179" cy="523220"/>
          </a:xfrm>
          <a:prstGeom prst="rect">
            <a:avLst/>
          </a:prstGeom>
        </p:spPr>
        <p:txBody>
          <a:bodyPr wrap="none">
            <a:spAutoFit/>
          </a:bodyPr>
          <a:lstStyle/>
          <a:p>
            <a:r>
              <a:rPr lang="fr-FR" sz="1400" dirty="0"/>
              <a:t>Programmes classe de seconde et </a:t>
            </a:r>
          </a:p>
          <a:p>
            <a:r>
              <a:rPr lang="fr-FR" sz="1400" dirty="0"/>
              <a:t>enseignement de spécialité en première </a:t>
            </a:r>
            <a:r>
              <a:rPr lang="fr-FR" sz="1400" dirty="0" smtClean="0"/>
              <a:t>générale</a:t>
            </a:r>
            <a:endParaRPr lang="fr-FR" sz="1400" dirty="0"/>
          </a:p>
        </p:txBody>
      </p:sp>
      <p:sp>
        <p:nvSpPr>
          <p:cNvPr id="2" name="ZoneTexte 1"/>
          <p:cNvSpPr txBox="1"/>
          <p:nvPr/>
        </p:nvSpPr>
        <p:spPr>
          <a:xfrm>
            <a:off x="1263535" y="1571107"/>
            <a:ext cx="9110749" cy="1754326"/>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fr-FR" dirty="0"/>
              <a:t>Les </a:t>
            </a:r>
            <a:r>
              <a:rPr lang="fr-FR" b="1" dirty="0"/>
              <a:t>programmes de la classe de seconde</a:t>
            </a:r>
            <a:r>
              <a:rPr lang="fr-FR" dirty="0"/>
              <a:t>  ont pour objectif de  </a:t>
            </a:r>
          </a:p>
          <a:p>
            <a:r>
              <a:rPr lang="fr-FR" dirty="0"/>
              <a:t>donner une </a:t>
            </a:r>
            <a:r>
              <a:rPr lang="fr-FR" b="1" dirty="0"/>
              <a:t>vision intéressante et authentique</a:t>
            </a:r>
            <a:r>
              <a:rPr lang="fr-FR" dirty="0"/>
              <a:t> de la physique et de la chimie. </a:t>
            </a:r>
          </a:p>
          <a:p>
            <a:r>
              <a:rPr lang="fr-FR" dirty="0"/>
              <a:t>Ils visent  à faire pratiquer les méthodes et les démarches de ces deux sciences en mettant particulièrement en avant la </a:t>
            </a:r>
            <a:r>
              <a:rPr lang="fr-FR" b="1" dirty="0"/>
              <a:t>pratique expérimentale et l'activité de modélisation</a:t>
            </a:r>
            <a:r>
              <a:rPr lang="fr-FR" dirty="0"/>
              <a:t>. </a:t>
            </a:r>
          </a:p>
          <a:p>
            <a:r>
              <a:rPr lang="fr-FR" dirty="0"/>
              <a:t> À l’issue de la classe de seconde, l’élève doit avoir une image fidèle de la discipline et être en capacité de faire des choix réfléchis d’orientation. </a:t>
            </a:r>
          </a:p>
        </p:txBody>
      </p:sp>
      <p:sp>
        <p:nvSpPr>
          <p:cNvPr id="8" name="ZoneTexte 7"/>
          <p:cNvSpPr txBox="1"/>
          <p:nvPr/>
        </p:nvSpPr>
        <p:spPr>
          <a:xfrm>
            <a:off x="1263535" y="3769239"/>
            <a:ext cx="9110749" cy="2585323"/>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fr-FR" dirty="0"/>
              <a:t>Le </a:t>
            </a:r>
            <a:r>
              <a:rPr lang="fr-FR" b="1" dirty="0"/>
              <a:t>programme de l’enseignement de spécialité de première</a:t>
            </a:r>
            <a:r>
              <a:rPr lang="fr-FR" dirty="0"/>
              <a:t> s’adresse à des élèves qui ont exprimé leur goût pour les sciences et font le choix d’acquérir les modes de raisonnement inhérents à une formation par les sciences expérimentales. Ils se projettent ainsi dans un parcours qui leur ouvre la voie des études supérieures relevant des domaines des sciences expérimentales, de la médecine, de la technologie, de l’ingénierie, de l’informatique, des mathématiques,  etc.</a:t>
            </a:r>
          </a:p>
          <a:p>
            <a:r>
              <a:rPr lang="fr-FR" dirty="0"/>
              <a:t>Le programme s’inscrit dans la continuité de celui de la classe de seconde, en promouvant la </a:t>
            </a:r>
            <a:r>
              <a:rPr lang="fr-FR" b="1" dirty="0"/>
              <a:t>pratique expérimentale</a:t>
            </a:r>
            <a:r>
              <a:rPr lang="fr-FR" dirty="0"/>
              <a:t> et l’activité de </a:t>
            </a:r>
            <a:r>
              <a:rPr lang="fr-FR" b="1" dirty="0"/>
              <a:t>modélisation</a:t>
            </a:r>
            <a:r>
              <a:rPr lang="fr-FR" dirty="0"/>
              <a:t> et en proposant une approche concrète et </a:t>
            </a:r>
            <a:r>
              <a:rPr lang="fr-FR" b="1" dirty="0"/>
              <a:t>contextualisée</a:t>
            </a:r>
            <a:r>
              <a:rPr lang="fr-FR" dirty="0"/>
              <a:t> des concepts et phénomènes étudiés. </a:t>
            </a:r>
          </a:p>
        </p:txBody>
      </p:sp>
      <p:sp>
        <p:nvSpPr>
          <p:cNvPr id="5" name="Titre 4"/>
          <p:cNvSpPr>
            <a:spLocks noGrp="1"/>
          </p:cNvSpPr>
          <p:nvPr>
            <p:ph type="ctrTitle"/>
          </p:nvPr>
        </p:nvSpPr>
        <p:spPr/>
        <p:txBody>
          <a:bodyPr/>
          <a:lstStyle/>
          <a:p>
            <a:endParaRPr lang="fr-FR"/>
          </a:p>
        </p:txBody>
      </p:sp>
    </p:spTree>
    <p:extLst>
      <p:ext uri="{BB962C8B-B14F-4D97-AF65-F5344CB8AC3E}">
        <p14:creationId xmlns:p14="http://schemas.microsoft.com/office/powerpoint/2010/main" val="3984121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435287" y="205069"/>
            <a:ext cx="2597121" cy="1329043"/>
          </a:xfrm>
          <a:prstGeom prst="rect">
            <a:avLst/>
          </a:prstGeom>
        </p:spPr>
      </p:pic>
      <p:sp>
        <p:nvSpPr>
          <p:cNvPr id="54" name="Rectangle 53"/>
          <p:cNvSpPr/>
          <p:nvPr/>
        </p:nvSpPr>
        <p:spPr>
          <a:xfrm rot="16200000">
            <a:off x="10844505" y="5310370"/>
            <a:ext cx="1505540" cy="261610"/>
          </a:xfrm>
          <a:prstGeom prst="rect">
            <a:avLst/>
          </a:prstGeom>
        </p:spPr>
        <p:txBody>
          <a:bodyPr wrap="none">
            <a:spAutoFit/>
          </a:bodyPr>
          <a:lstStyle/>
          <a:p>
            <a:r>
              <a:rPr lang="fr-FR" sz="1100" b="1" dirty="0">
                <a:latin typeface="Archive" panose="02000506040000020004" pitchFamily="50" charset="0"/>
              </a:rPr>
              <a:t>physique-chimie</a:t>
            </a:r>
            <a:endParaRPr lang="fr-FR" sz="1100" dirty="0"/>
          </a:p>
        </p:txBody>
      </p:sp>
      <p:sp>
        <p:nvSpPr>
          <p:cNvPr id="55" name="Rectangle 54"/>
          <p:cNvSpPr/>
          <p:nvPr/>
        </p:nvSpPr>
        <p:spPr>
          <a:xfrm rot="16200000">
            <a:off x="10019175" y="4037745"/>
            <a:ext cx="3789179" cy="523220"/>
          </a:xfrm>
          <a:prstGeom prst="rect">
            <a:avLst/>
          </a:prstGeom>
        </p:spPr>
        <p:txBody>
          <a:bodyPr wrap="none">
            <a:spAutoFit/>
          </a:bodyPr>
          <a:lstStyle/>
          <a:p>
            <a:r>
              <a:rPr lang="fr-FR" sz="1400" dirty="0"/>
              <a:t>Programmes classe de seconde et </a:t>
            </a:r>
          </a:p>
          <a:p>
            <a:r>
              <a:rPr lang="fr-FR" sz="1400" dirty="0"/>
              <a:t>enseignement de spécialité en première </a:t>
            </a:r>
            <a:r>
              <a:rPr lang="fr-FR" sz="1400" dirty="0" smtClean="0"/>
              <a:t>générale</a:t>
            </a:r>
            <a:endParaRPr lang="fr-FR" sz="1400" dirty="0"/>
          </a:p>
        </p:txBody>
      </p:sp>
      <p:sp>
        <p:nvSpPr>
          <p:cNvPr id="2" name="ZoneTexte 1"/>
          <p:cNvSpPr txBox="1"/>
          <p:nvPr/>
        </p:nvSpPr>
        <p:spPr>
          <a:xfrm>
            <a:off x="1263535" y="1379911"/>
            <a:ext cx="9110749" cy="1200329"/>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fr-FR" b="1" dirty="0"/>
              <a:t>En classe de seconde, les programmes sont structurés autour de trois </a:t>
            </a:r>
            <a:r>
              <a:rPr lang="fr-FR" b="1" dirty="0" smtClean="0"/>
              <a:t>thèmes </a:t>
            </a:r>
            <a:r>
              <a:rPr lang="fr-FR" b="1" dirty="0"/>
              <a:t>:</a:t>
            </a:r>
            <a:r>
              <a:rPr lang="fr-FR" dirty="0"/>
              <a:t> </a:t>
            </a:r>
          </a:p>
          <a:p>
            <a:r>
              <a:rPr lang="fr-FR" i="1" dirty="0"/>
              <a:t>Constitution et transformations de la matière, Mouvement et interactions, </a:t>
            </a:r>
            <a:r>
              <a:rPr lang="fr-FR" i="1" dirty="0" smtClean="0"/>
              <a:t>Ondes </a:t>
            </a:r>
            <a:r>
              <a:rPr lang="fr-FR" i="1" dirty="0"/>
              <a:t>et signaux </a:t>
            </a:r>
          </a:p>
          <a:p>
            <a:r>
              <a:rPr lang="fr-FR" b="1" dirty="0"/>
              <a:t>Un quatrième thème est ajouté en classe de première :</a:t>
            </a:r>
            <a:r>
              <a:rPr lang="fr-FR" dirty="0"/>
              <a:t> </a:t>
            </a:r>
          </a:p>
          <a:p>
            <a:r>
              <a:rPr lang="fr-FR" i="1" dirty="0"/>
              <a:t>L’énergie : conversions et </a:t>
            </a:r>
            <a:r>
              <a:rPr lang="fr-FR" i="1" dirty="0" smtClean="0"/>
              <a:t>transferts</a:t>
            </a:r>
          </a:p>
        </p:txBody>
      </p:sp>
      <p:sp>
        <p:nvSpPr>
          <p:cNvPr id="8" name="ZoneTexte 7"/>
          <p:cNvSpPr txBox="1"/>
          <p:nvPr/>
        </p:nvSpPr>
        <p:spPr>
          <a:xfrm>
            <a:off x="1263533" y="4025069"/>
            <a:ext cx="9110749" cy="2605842"/>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pPr marL="285750" indent="-285750">
              <a:lnSpc>
                <a:spcPts val="2800"/>
              </a:lnSpc>
              <a:buClr>
                <a:schemeClr val="accent5">
                  <a:lumMod val="40000"/>
                  <a:lumOff val="60000"/>
                </a:schemeClr>
              </a:buClr>
              <a:buFont typeface="Wingdings" panose="05000000000000000000" pitchFamily="2" charset="2"/>
              <a:buChar char="§"/>
            </a:pPr>
            <a:r>
              <a:rPr lang="fr-FR" dirty="0"/>
              <a:t>On construit progressivement les concepts et les notions du cycle 4 jusqu’au cycle terminal.</a:t>
            </a:r>
          </a:p>
          <a:p>
            <a:pPr marL="285750" indent="-285750">
              <a:lnSpc>
                <a:spcPts val="2800"/>
              </a:lnSpc>
              <a:buClr>
                <a:schemeClr val="accent5">
                  <a:lumMod val="40000"/>
                  <a:lumOff val="60000"/>
                </a:schemeClr>
              </a:buClr>
              <a:buFont typeface="Wingdings" panose="05000000000000000000" pitchFamily="2" charset="2"/>
              <a:buChar char="§"/>
            </a:pPr>
            <a:r>
              <a:rPr lang="fr-FR" dirty="0"/>
              <a:t>Les concepts sont plus nombreux et plus approfondis que dans les précédents programmes. </a:t>
            </a:r>
          </a:p>
          <a:p>
            <a:pPr marL="285750" indent="-285750">
              <a:lnSpc>
                <a:spcPts val="2800"/>
              </a:lnSpc>
              <a:buClr>
                <a:schemeClr val="accent5">
                  <a:lumMod val="40000"/>
                  <a:lumOff val="60000"/>
                </a:schemeClr>
              </a:buClr>
              <a:buFont typeface="Wingdings" panose="05000000000000000000" pitchFamily="2" charset="2"/>
              <a:buChar char="§"/>
            </a:pPr>
            <a:r>
              <a:rPr lang="fr-FR" dirty="0"/>
              <a:t>L’outil mathématique est utilisé à la manière du « physicien » (en particulier la modélisation)</a:t>
            </a:r>
          </a:p>
          <a:p>
            <a:pPr marL="285750" indent="-285750">
              <a:lnSpc>
                <a:spcPts val="2800"/>
              </a:lnSpc>
              <a:buClr>
                <a:schemeClr val="accent5">
                  <a:lumMod val="40000"/>
                  <a:lumOff val="60000"/>
                </a:schemeClr>
              </a:buClr>
              <a:buFont typeface="Wingdings" panose="05000000000000000000" pitchFamily="2" charset="2"/>
              <a:buChar char="§"/>
            </a:pPr>
            <a:r>
              <a:rPr lang="fr-FR" dirty="0"/>
              <a:t>La grille de compétences de la démarche scientifique (s'approprier, analyser/raisonner, réaliser, valider, communiquer)  est conservée et les méthodes pédagogiques mises en place pour développer ces compétences (travail de groupe, questions ouvertes, résolution de problème, etc.) sont préconisées.</a:t>
            </a:r>
          </a:p>
        </p:txBody>
      </p:sp>
      <p:sp>
        <p:nvSpPr>
          <p:cNvPr id="4" name="ZoneTexte 3"/>
          <p:cNvSpPr txBox="1"/>
          <p:nvPr/>
        </p:nvSpPr>
        <p:spPr>
          <a:xfrm>
            <a:off x="1263534" y="2691414"/>
            <a:ext cx="9110749" cy="1200329"/>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pPr algn="just">
              <a:defRPr/>
            </a:pPr>
            <a:r>
              <a:rPr lang="fr-FR" dirty="0"/>
              <a:t>Ces thèmes permettent de prendre appui sur de nombreuses situations de la vie quotidienne et de contribuer à un dialogue fructueux avec les autres disciplines scientifiques. </a:t>
            </a:r>
          </a:p>
          <a:p>
            <a:pPr algn="just">
              <a:defRPr/>
            </a:pPr>
            <a:r>
              <a:rPr lang="fr-FR" dirty="0"/>
              <a:t>Les programmes s’appuient sur ceux en vigueur au collège : les quatre mêmes thèmes sont abordés au cycle </a:t>
            </a:r>
            <a:r>
              <a:rPr lang="fr-FR" dirty="0" smtClean="0"/>
              <a:t>4</a:t>
            </a:r>
            <a:endParaRPr lang="fr-FR" i="1" dirty="0"/>
          </a:p>
        </p:txBody>
      </p:sp>
      <p:sp>
        <p:nvSpPr>
          <p:cNvPr id="6" name="Titre 5"/>
          <p:cNvSpPr>
            <a:spLocks noGrp="1"/>
          </p:cNvSpPr>
          <p:nvPr>
            <p:ph type="ctrTitle"/>
          </p:nvPr>
        </p:nvSpPr>
        <p:spPr/>
        <p:txBody>
          <a:bodyPr/>
          <a:lstStyle/>
          <a:p>
            <a:endParaRPr lang="fr-FR"/>
          </a:p>
        </p:txBody>
      </p:sp>
    </p:spTree>
    <p:extLst>
      <p:ext uri="{BB962C8B-B14F-4D97-AF65-F5344CB8AC3E}">
        <p14:creationId xmlns:p14="http://schemas.microsoft.com/office/powerpoint/2010/main" val="385803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2"/>
          <a:stretch>
            <a:fillRect/>
          </a:stretch>
        </p:blipFill>
        <p:spPr>
          <a:xfrm>
            <a:off x="567261" y="-190466"/>
            <a:ext cx="4060288" cy="1322947"/>
          </a:xfrm>
          <a:prstGeom prst="rect">
            <a:avLst/>
          </a:prstGeom>
        </p:spPr>
      </p:pic>
      <p:sp>
        <p:nvSpPr>
          <p:cNvPr id="23" name="Rectangle 22"/>
          <p:cNvSpPr/>
          <p:nvPr/>
        </p:nvSpPr>
        <p:spPr>
          <a:xfrm>
            <a:off x="1239678" y="4384761"/>
            <a:ext cx="9342424" cy="2265421"/>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53"/>
          <p:cNvSpPr/>
          <p:nvPr/>
        </p:nvSpPr>
        <p:spPr>
          <a:xfrm rot="16200000">
            <a:off x="10844505" y="5310370"/>
            <a:ext cx="1505540" cy="261610"/>
          </a:xfrm>
          <a:prstGeom prst="rect">
            <a:avLst/>
          </a:prstGeom>
        </p:spPr>
        <p:txBody>
          <a:bodyPr wrap="none">
            <a:spAutoFit/>
          </a:bodyPr>
          <a:lstStyle/>
          <a:p>
            <a:r>
              <a:rPr lang="fr-FR" sz="1100" b="1" dirty="0">
                <a:latin typeface="Archive" panose="02000506040000020004" pitchFamily="50" charset="0"/>
              </a:rPr>
              <a:t>physique-chimie</a:t>
            </a:r>
            <a:endParaRPr lang="fr-FR" sz="1100" dirty="0"/>
          </a:p>
        </p:txBody>
      </p:sp>
      <p:sp>
        <p:nvSpPr>
          <p:cNvPr id="55" name="Rectangle 54"/>
          <p:cNvSpPr/>
          <p:nvPr/>
        </p:nvSpPr>
        <p:spPr>
          <a:xfrm rot="16200000">
            <a:off x="10019175" y="4037745"/>
            <a:ext cx="3789179" cy="523220"/>
          </a:xfrm>
          <a:prstGeom prst="rect">
            <a:avLst/>
          </a:prstGeom>
        </p:spPr>
        <p:txBody>
          <a:bodyPr wrap="none">
            <a:spAutoFit/>
          </a:bodyPr>
          <a:lstStyle/>
          <a:p>
            <a:r>
              <a:rPr lang="fr-FR" sz="1400" dirty="0"/>
              <a:t>Programmes classe de seconde et </a:t>
            </a:r>
          </a:p>
          <a:p>
            <a:r>
              <a:rPr lang="fr-FR" sz="1400" dirty="0"/>
              <a:t>enseignement de spécialité en première </a:t>
            </a:r>
            <a:r>
              <a:rPr lang="fr-FR" sz="1400" dirty="0" smtClean="0"/>
              <a:t>générale</a:t>
            </a:r>
            <a:endParaRPr lang="fr-FR" sz="1400" dirty="0"/>
          </a:p>
        </p:txBody>
      </p:sp>
      <p:sp>
        <p:nvSpPr>
          <p:cNvPr id="8" name="ZoneTexte 7"/>
          <p:cNvSpPr txBox="1"/>
          <p:nvPr/>
        </p:nvSpPr>
        <p:spPr>
          <a:xfrm>
            <a:off x="1263535" y="4298259"/>
            <a:ext cx="3307384" cy="422552"/>
          </a:xfrm>
          <a:prstGeom prst="rect">
            <a:avLst/>
          </a:prstGeom>
          <a:noFill/>
          <a:ln>
            <a:noFill/>
          </a:ln>
          <a:effectLst/>
        </p:spPr>
        <p:txBody>
          <a:bodyPr wrap="square" rtlCol="0">
            <a:spAutoFit/>
          </a:bodyPr>
          <a:lstStyle/>
          <a:p>
            <a:pPr algn="just">
              <a:lnSpc>
                <a:spcPts val="2800"/>
              </a:lnSpc>
              <a:buClr>
                <a:schemeClr val="accent5">
                  <a:lumMod val="40000"/>
                  <a:lumOff val="60000"/>
                </a:schemeClr>
              </a:buClr>
              <a:defRPr/>
            </a:pPr>
            <a:r>
              <a:rPr lang="fr-FR" b="1" dirty="0"/>
              <a:t>En première : Images et couleurs</a:t>
            </a:r>
          </a:p>
        </p:txBody>
      </p:sp>
      <p:grpSp>
        <p:nvGrpSpPr>
          <p:cNvPr id="6" name="Groupe 5"/>
          <p:cNvGrpSpPr/>
          <p:nvPr/>
        </p:nvGrpSpPr>
        <p:grpSpPr>
          <a:xfrm>
            <a:off x="1239678" y="947649"/>
            <a:ext cx="9342424" cy="1141988"/>
            <a:chOff x="1239678" y="1379911"/>
            <a:chExt cx="9342424" cy="1141988"/>
          </a:xfrm>
        </p:grpSpPr>
        <p:sp>
          <p:nvSpPr>
            <p:cNvPr id="18" name="Rectangle 17"/>
            <p:cNvSpPr/>
            <p:nvPr/>
          </p:nvSpPr>
          <p:spPr>
            <a:xfrm>
              <a:off x="1239678" y="1420840"/>
              <a:ext cx="9342424" cy="1101059"/>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63535" y="1379911"/>
              <a:ext cx="5322739" cy="861774"/>
            </a:xfrm>
            <a:prstGeom prst="rect">
              <a:avLst/>
            </a:prstGeom>
            <a:noFill/>
            <a:effectLst/>
          </p:spPr>
          <p:txBody>
            <a:bodyPr wrap="square" rtlCol="0">
              <a:spAutoFit/>
            </a:bodyPr>
            <a:lstStyle/>
            <a:p>
              <a:r>
                <a:rPr lang="fr-FR" b="1" dirty="0"/>
                <a:t>Au collège</a:t>
              </a:r>
            </a:p>
            <a:p>
              <a:r>
                <a:rPr lang="fr-FR" sz="1600" dirty="0" smtClean="0"/>
                <a:t>Lumière </a:t>
              </a:r>
              <a:r>
                <a:rPr lang="fr-FR" sz="1600" dirty="0"/>
                <a:t>: sources, propagation, vitesse de propagation. </a:t>
              </a:r>
              <a:endParaRPr lang="fr-FR" sz="1600" dirty="0" smtClean="0"/>
            </a:p>
            <a:p>
              <a:r>
                <a:rPr lang="fr-FR" sz="1600" dirty="0" smtClean="0"/>
                <a:t>Modèle </a:t>
              </a:r>
              <a:r>
                <a:rPr lang="fr-FR" sz="1600" dirty="0"/>
                <a:t>du rayon lumineux. 	</a:t>
              </a: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5332" y="1498302"/>
              <a:ext cx="1584325" cy="906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5" name="Rectangle 4"/>
          <p:cNvSpPr/>
          <p:nvPr/>
        </p:nvSpPr>
        <p:spPr>
          <a:xfrm>
            <a:off x="1239678" y="2217589"/>
            <a:ext cx="9342424" cy="1935247"/>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1263535" y="2217588"/>
            <a:ext cx="3034146" cy="369332"/>
          </a:xfrm>
          <a:prstGeom prst="rect">
            <a:avLst/>
          </a:prstGeom>
          <a:noFill/>
          <a:effectLst/>
        </p:spPr>
        <p:txBody>
          <a:bodyPr wrap="square" rtlCol="0">
            <a:spAutoFit/>
          </a:bodyPr>
          <a:lstStyle/>
          <a:p>
            <a:pPr algn="just">
              <a:defRPr/>
            </a:pPr>
            <a:r>
              <a:rPr lang="fr-FR" b="1" dirty="0" smtClean="0"/>
              <a:t>En seconde : Vision </a:t>
            </a:r>
            <a:r>
              <a:rPr lang="fr-FR" b="1" dirty="0"/>
              <a:t>et </a:t>
            </a:r>
            <a:r>
              <a:rPr lang="fr-FR" b="1" dirty="0" smtClean="0"/>
              <a:t>image</a:t>
            </a:r>
            <a:endParaRPr lang="fr-FR" dirty="0"/>
          </a:p>
        </p:txBody>
      </p:sp>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3367" y="2994213"/>
            <a:ext cx="1428750" cy="101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ZoneTexte 11"/>
          <p:cNvSpPr txBox="1"/>
          <p:nvPr/>
        </p:nvSpPr>
        <p:spPr>
          <a:xfrm>
            <a:off x="5794160" y="2560854"/>
            <a:ext cx="1148083" cy="338554"/>
          </a:xfrm>
          <a:prstGeom prst="rect">
            <a:avLst/>
          </a:prstGeom>
          <a:noFill/>
          <a:effectLst/>
        </p:spPr>
        <p:txBody>
          <a:bodyPr wrap="square" rtlCol="0">
            <a:spAutoFit/>
          </a:bodyPr>
          <a:lstStyle/>
          <a:p>
            <a:pPr algn="just">
              <a:defRPr/>
            </a:pPr>
            <a:r>
              <a:rPr lang="fr-FR" sz="1600" dirty="0" smtClean="0"/>
              <a:t>Réfraction                                                                                    </a:t>
            </a:r>
            <a:endParaRPr lang="fr-FR" sz="1600" dirty="0"/>
          </a:p>
        </p:txBody>
      </p:sp>
      <p:sp>
        <p:nvSpPr>
          <p:cNvPr id="13" name="ZoneTexte 12"/>
          <p:cNvSpPr txBox="1"/>
          <p:nvPr/>
        </p:nvSpPr>
        <p:spPr>
          <a:xfrm>
            <a:off x="8235244" y="2560854"/>
            <a:ext cx="1397429" cy="338554"/>
          </a:xfrm>
          <a:prstGeom prst="rect">
            <a:avLst/>
          </a:prstGeom>
          <a:noFill/>
          <a:effectLst/>
        </p:spPr>
        <p:txBody>
          <a:bodyPr wrap="square" rtlCol="0">
            <a:spAutoFit/>
          </a:bodyPr>
          <a:lstStyle/>
          <a:p>
            <a:pPr algn="just">
              <a:defRPr/>
            </a:pPr>
            <a:r>
              <a:rPr lang="fr-FR" sz="1600" dirty="0" smtClean="0"/>
              <a:t>Lentilles</a:t>
            </a:r>
            <a:r>
              <a:rPr lang="fr-FR" sz="1600" dirty="0"/>
              <a:t>, œil </a:t>
            </a:r>
          </a:p>
        </p:txBody>
      </p:sp>
      <p:pic>
        <p:nvPicPr>
          <p:cNvPr id="1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27682" y="2989450"/>
            <a:ext cx="681038"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75108" y="3067237"/>
            <a:ext cx="1917700" cy="87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ZoneTexte 15"/>
          <p:cNvSpPr txBox="1"/>
          <p:nvPr/>
        </p:nvSpPr>
        <p:spPr>
          <a:xfrm>
            <a:off x="1239678" y="2560854"/>
            <a:ext cx="3836129" cy="338554"/>
          </a:xfrm>
          <a:prstGeom prst="rect">
            <a:avLst/>
          </a:prstGeom>
          <a:noFill/>
          <a:effectLst/>
        </p:spPr>
        <p:txBody>
          <a:bodyPr wrap="square" rtlCol="0">
            <a:spAutoFit/>
          </a:bodyPr>
          <a:lstStyle/>
          <a:p>
            <a:pPr>
              <a:defRPr/>
            </a:pPr>
            <a:r>
              <a:rPr lang="fr-FR" sz="1600" dirty="0" smtClean="0"/>
              <a:t>Lumière </a:t>
            </a:r>
            <a:r>
              <a:rPr lang="fr-FR" sz="1600" dirty="0"/>
              <a:t>blanche ou colorée, dispersion </a:t>
            </a:r>
          </a:p>
        </p:txBody>
      </p:sp>
      <p:sp>
        <p:nvSpPr>
          <p:cNvPr id="19" name="ZoneTexte 18"/>
          <p:cNvSpPr txBox="1"/>
          <p:nvPr/>
        </p:nvSpPr>
        <p:spPr>
          <a:xfrm>
            <a:off x="1285310" y="4646240"/>
            <a:ext cx="2639594" cy="338554"/>
          </a:xfrm>
          <a:prstGeom prst="rect">
            <a:avLst/>
          </a:prstGeom>
          <a:noFill/>
          <a:effectLst/>
        </p:spPr>
        <p:txBody>
          <a:bodyPr wrap="square" rtlCol="0">
            <a:spAutoFit/>
          </a:bodyPr>
          <a:lstStyle/>
          <a:p>
            <a:pPr>
              <a:defRPr/>
            </a:pPr>
            <a:r>
              <a:rPr lang="fr-FR" sz="1600" dirty="0"/>
              <a:t>Relations de conjugaison</a:t>
            </a:r>
          </a:p>
        </p:txBody>
      </p:sp>
      <p:sp>
        <p:nvSpPr>
          <p:cNvPr id="20" name="ZoneTexte 19"/>
          <p:cNvSpPr txBox="1"/>
          <p:nvPr/>
        </p:nvSpPr>
        <p:spPr>
          <a:xfrm>
            <a:off x="6210915" y="4540442"/>
            <a:ext cx="3528386" cy="584775"/>
          </a:xfrm>
          <a:prstGeom prst="rect">
            <a:avLst/>
          </a:prstGeom>
          <a:noFill/>
          <a:effectLst/>
        </p:spPr>
        <p:txBody>
          <a:bodyPr wrap="square" rtlCol="0">
            <a:spAutoFit/>
          </a:bodyPr>
          <a:lstStyle/>
          <a:p>
            <a:pPr>
              <a:defRPr/>
            </a:pPr>
            <a:r>
              <a:rPr lang="fr-FR" sz="1600" dirty="0"/>
              <a:t>Couleurs des  </a:t>
            </a:r>
            <a:r>
              <a:rPr lang="fr-FR" sz="1600" dirty="0" smtClean="0"/>
              <a:t>objets, synthèses </a:t>
            </a:r>
            <a:r>
              <a:rPr lang="fr-FR" sz="1600" dirty="0"/>
              <a:t>additive et </a:t>
            </a:r>
            <a:r>
              <a:rPr lang="fr-FR" sz="1600" dirty="0" smtClean="0"/>
              <a:t>soustractive, vision </a:t>
            </a:r>
            <a:r>
              <a:rPr lang="fr-FR" sz="1600" dirty="0"/>
              <a:t>des couleurs </a:t>
            </a:r>
          </a:p>
        </p:txBody>
      </p:sp>
      <p:pic>
        <p:nvPicPr>
          <p:cNvPr id="2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25800" y="5093691"/>
            <a:ext cx="2040114" cy="13784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34502" y="5043956"/>
            <a:ext cx="2081212" cy="1477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itre 8"/>
          <p:cNvSpPr>
            <a:spLocks noGrp="1"/>
          </p:cNvSpPr>
          <p:nvPr>
            <p:ph type="ctrTitle"/>
          </p:nvPr>
        </p:nvSpPr>
        <p:spPr/>
        <p:txBody>
          <a:bodyPr/>
          <a:lstStyle/>
          <a:p>
            <a:endParaRPr lang="fr-FR"/>
          </a:p>
        </p:txBody>
      </p:sp>
    </p:spTree>
    <p:extLst>
      <p:ext uri="{BB962C8B-B14F-4D97-AF65-F5344CB8AC3E}">
        <p14:creationId xmlns:p14="http://schemas.microsoft.com/office/powerpoint/2010/main" val="1131107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747</TotalTime>
  <Words>425</Words>
  <Application>Microsoft Office PowerPoint</Application>
  <PresentationFormat>Grand écran</PresentationFormat>
  <Paragraphs>37</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Archive</vt:lpstr>
      <vt:lpstr>Arial</vt:lpstr>
      <vt:lpstr>Calibri</vt:lpstr>
      <vt:lpstr>Calibri Light</vt:lpstr>
      <vt:lpstr>Wingdings</vt:lpstr>
      <vt:lpstr>Thème Office</vt:lpstr>
      <vt:lpstr>Présentation PowerPoint</vt:lpstr>
      <vt:lpstr>Présentation PowerPoint</vt:lpstr>
      <vt:lpstr>Présentation PowerPoint</vt:lpstr>
      <vt:lpstr>Présentation PowerPoint</vt:lpstr>
    </vt:vector>
  </TitlesOfParts>
  <Company>Académie de Versailles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Florence Bouteloup</dc:creator>
  <cp:lastModifiedBy>Gwladys Lucas</cp:lastModifiedBy>
  <cp:revision>81</cp:revision>
  <dcterms:created xsi:type="dcterms:W3CDTF">2019-01-30T08:43:38Z</dcterms:created>
  <dcterms:modified xsi:type="dcterms:W3CDTF">2019-02-19T14:07:49Z</dcterms:modified>
</cp:coreProperties>
</file>