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5" r:id="rId2"/>
    <p:sldId id="266" r:id="rId3"/>
    <p:sldId id="268" r:id="rId4"/>
    <p:sldId id="267"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4" d="100"/>
          <a:sy n="94" d="100"/>
        </p:scale>
        <p:origin x="102" y="564"/>
      </p:cViewPr>
      <p:guideLst>
        <p:guide orient="horz" pos="2160"/>
        <p:guide pos="3840"/>
      </p:guideLst>
    </p:cSldViewPr>
  </p:slideViewPr>
  <p:notesTextViewPr>
    <p:cViewPr>
      <p:scale>
        <a:sx n="3" d="2"/>
        <a:sy n="3" d="2"/>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3520D-833A-4FFE-96CB-A4F5EC379A79}" type="datetimeFigureOut">
              <a:rPr lang="fr-FR" smtClean="0"/>
              <a:t>19/02/2019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14C5C-C6B3-4C03-8830-5B5D87832E9B}" type="slidenum">
              <a:rPr lang="fr-FR" smtClean="0"/>
              <a:t>‹N°›</a:t>
            </a:fld>
            <a:endParaRPr lang="fr-FR"/>
          </a:p>
        </p:txBody>
      </p:sp>
    </p:spTree>
    <p:extLst>
      <p:ext uri="{BB962C8B-B14F-4D97-AF65-F5344CB8AC3E}">
        <p14:creationId xmlns:p14="http://schemas.microsoft.com/office/powerpoint/2010/main" val="2559526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478895"/>
            <a:ext cx="9144000" cy="840331"/>
          </a:xfrm>
        </p:spPr>
        <p:txBody>
          <a:bodyPr anchor="ctr">
            <a:normAutofit/>
          </a:bodyPr>
          <a:lstStyle>
            <a:lvl1pPr algn="ctr">
              <a:defRPr sz="4400">
                <a:latin typeface="Archive" panose="02000506040000020004" pitchFamily="50" charset="0"/>
              </a:defRPr>
            </a:lvl1pPr>
          </a:lstStyle>
          <a:p>
            <a:endParaRPr lang="fr-FR" dirty="0"/>
          </a:p>
        </p:txBody>
      </p:sp>
      <p:sp>
        <p:nvSpPr>
          <p:cNvPr id="3" name="Sous-titre 2"/>
          <p:cNvSpPr>
            <a:spLocks noGrp="1"/>
          </p:cNvSpPr>
          <p:nvPr>
            <p:ph type="subTitle" idx="1"/>
          </p:nvPr>
        </p:nvSpPr>
        <p:spPr>
          <a:xfrm>
            <a:off x="1524000" y="3400750"/>
            <a:ext cx="9144000" cy="1041251"/>
          </a:xfrm>
        </p:spPr>
        <p:txBody>
          <a:bodyPr anchor="ct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grpSp>
        <p:nvGrpSpPr>
          <p:cNvPr id="7" name="Groupe 6"/>
          <p:cNvGrpSpPr/>
          <p:nvPr userDrawn="1"/>
        </p:nvGrpSpPr>
        <p:grpSpPr>
          <a:xfrm>
            <a:off x="0" y="0"/>
            <a:ext cx="12192000" cy="1796902"/>
            <a:chOff x="0" y="0"/>
            <a:chExt cx="12192000" cy="1796902"/>
          </a:xfrm>
        </p:grpSpPr>
        <p:sp>
          <p:nvSpPr>
            <p:cNvPr id="8" name="Rectangle 7"/>
            <p:cNvSpPr/>
            <p:nvPr/>
          </p:nvSpPr>
          <p:spPr>
            <a:xfrm>
              <a:off x="0" y="0"/>
              <a:ext cx="12192000" cy="1796902"/>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stretch>
              <a:fillRect/>
            </a:stretch>
          </p:blipFill>
          <p:spPr>
            <a:xfrm>
              <a:off x="6705049" y="165151"/>
              <a:ext cx="2724841" cy="1382251"/>
            </a:xfrm>
            <a:prstGeom prst="rect">
              <a:avLst/>
            </a:prstGeom>
          </p:spPr>
        </p:pic>
        <p:pic>
          <p:nvPicPr>
            <p:cNvPr id="10" name="Image 9"/>
            <p:cNvPicPr>
              <a:picLocks noChangeAspect="1"/>
            </p:cNvPicPr>
            <p:nvPr/>
          </p:nvPicPr>
          <p:blipFill rotWithShape="1">
            <a:blip r:embed="rId3"/>
            <a:srcRect l="79101" t="8702" r="2747" b="68166"/>
            <a:stretch/>
          </p:blipFill>
          <p:spPr>
            <a:xfrm>
              <a:off x="9744162" y="542526"/>
              <a:ext cx="2295437" cy="711850"/>
            </a:xfrm>
            <a:prstGeom prst="rect">
              <a:avLst/>
            </a:prstGeom>
          </p:spPr>
        </p:pic>
        <p:sp>
          <p:nvSpPr>
            <p:cNvPr id="11" name="Rectangle 10"/>
            <p:cNvSpPr/>
            <p:nvPr/>
          </p:nvSpPr>
          <p:spPr>
            <a:xfrm>
              <a:off x="2940817" y="292921"/>
              <a:ext cx="783403" cy="698546"/>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30983" y="642194"/>
              <a:ext cx="6769052" cy="647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smtClean="0">
                  <a:solidFill>
                    <a:schemeClr val="tx1"/>
                  </a:solidFill>
                  <a:latin typeface="Archive" panose="02000506040000020004" pitchFamily="50" charset="0"/>
                </a:rPr>
                <a:t>LE NOUVEAU Lycée général et technologique</a:t>
              </a:r>
            </a:p>
          </p:txBody>
        </p:sp>
        <p:pic>
          <p:nvPicPr>
            <p:cNvPr id="13" name="Image 12"/>
            <p:cNvPicPr>
              <a:picLocks noChangeAspect="1"/>
            </p:cNvPicPr>
            <p:nvPr/>
          </p:nvPicPr>
          <p:blipFill rotWithShape="1">
            <a:blip r:embed="rId3"/>
            <a:srcRect l="9610" t="8702" r="77609" b="62724"/>
            <a:stretch/>
          </p:blipFill>
          <p:spPr>
            <a:xfrm>
              <a:off x="222457" y="51768"/>
              <a:ext cx="1036515" cy="563910"/>
            </a:xfrm>
            <a:prstGeom prst="rect">
              <a:avLst/>
            </a:prstGeom>
          </p:spPr>
        </p:pic>
      </p:grpSp>
      <p:pic>
        <p:nvPicPr>
          <p:cNvPr id="14" name="Imag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83221" y="5564778"/>
            <a:ext cx="1825557" cy="917024"/>
          </a:xfrm>
          <a:prstGeom prst="rect">
            <a:avLst/>
          </a:prstGeom>
        </p:spPr>
      </p:pic>
    </p:spTree>
    <p:extLst>
      <p:ext uri="{BB962C8B-B14F-4D97-AF65-F5344CB8AC3E}">
        <p14:creationId xmlns:p14="http://schemas.microsoft.com/office/powerpoint/2010/main" val="65202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3319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60552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rotWithShape="1">
          <a:blip r:embed="rId2"/>
          <a:srcRect l="1" r="3544"/>
          <a:stretch/>
        </p:blipFill>
        <p:spPr>
          <a:xfrm>
            <a:off x="11339338" y="-594"/>
            <a:ext cx="852662" cy="6858594"/>
          </a:xfrm>
          <a:prstGeom prst="rect">
            <a:avLst/>
          </a:prstGeom>
        </p:spPr>
      </p:pic>
      <p:sp>
        <p:nvSpPr>
          <p:cNvPr id="7" name="Titre 1"/>
          <p:cNvSpPr>
            <a:spLocks noGrp="1"/>
          </p:cNvSpPr>
          <p:nvPr>
            <p:ph type="ctrTitle"/>
          </p:nvPr>
        </p:nvSpPr>
        <p:spPr>
          <a:xfrm rot="16200000">
            <a:off x="10805960" y="5033246"/>
            <a:ext cx="2018846" cy="389590"/>
          </a:xfrm>
        </p:spPr>
        <p:txBody>
          <a:bodyPr anchor="ctr">
            <a:normAutofit/>
          </a:bodyPr>
          <a:lstStyle>
            <a:lvl1pPr algn="ctr">
              <a:defRPr sz="1100">
                <a:latin typeface="Archive" panose="02000506040000020004" pitchFamily="50" charset="0"/>
              </a:defRPr>
            </a:lvl1pPr>
          </a:lstStyle>
          <a:p>
            <a:endParaRPr lang="fr-FR" dirty="0"/>
          </a:p>
        </p:txBody>
      </p:sp>
      <p:sp>
        <p:nvSpPr>
          <p:cNvPr id="8" name="Sous-titre 2"/>
          <p:cNvSpPr>
            <a:spLocks noGrp="1"/>
          </p:cNvSpPr>
          <p:nvPr>
            <p:ph type="subTitle" idx="1"/>
          </p:nvPr>
        </p:nvSpPr>
        <p:spPr>
          <a:xfrm rot="16200000">
            <a:off x="10238517" y="2469990"/>
            <a:ext cx="3107666" cy="389590"/>
          </a:xfrm>
        </p:spPr>
        <p:txBody>
          <a:bodyPr anchor="ctr">
            <a:normAutofit/>
          </a:bodyPr>
          <a:lstStyle>
            <a:lvl1pPr marL="0" indent="0" algn="ctr">
              <a:buNone/>
              <a:defRPr sz="1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10972681" y="618682"/>
            <a:ext cx="1618436" cy="699042"/>
          </a:xfrm>
          <a:prstGeom prst="rect">
            <a:avLst/>
          </a:prstGeom>
        </p:spPr>
      </p:pic>
    </p:spTree>
    <p:extLst>
      <p:ext uri="{BB962C8B-B14F-4D97-AF65-F5344CB8AC3E}">
        <p14:creationId xmlns:p14="http://schemas.microsoft.com/office/powerpoint/2010/main" val="237864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96923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54766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18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930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104313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0859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405589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377C9-1544-4635-A66C-685022EEEB61}" type="slidenum">
              <a:rPr lang="fr-FR" smtClean="0"/>
              <a:pPr/>
              <a:t>‹N°›</a:t>
            </a:fld>
            <a:endParaRPr lang="fr-FR"/>
          </a:p>
        </p:txBody>
      </p:sp>
    </p:spTree>
    <p:extLst>
      <p:ext uri="{BB962C8B-B14F-4D97-AF65-F5344CB8AC3E}">
        <p14:creationId xmlns:p14="http://schemas.microsoft.com/office/powerpoint/2010/main" val="104573812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541566" y="2418652"/>
            <a:ext cx="9144793" cy="1621677"/>
          </a:xfrm>
          <a:prstGeom prst="rect">
            <a:avLst/>
          </a:prstGeom>
        </p:spPr>
      </p:pic>
    </p:spTree>
    <p:extLst>
      <p:ext uri="{BB962C8B-B14F-4D97-AF65-F5344CB8AC3E}">
        <p14:creationId xmlns:p14="http://schemas.microsoft.com/office/powerpoint/2010/main" val="216841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559827" y="19324"/>
            <a:ext cx="11357832" cy="1322947"/>
          </a:xfrm>
          <a:prstGeom prst="rect">
            <a:avLst/>
          </a:prstGeom>
        </p:spPr>
      </p:pic>
      <p:sp>
        <p:nvSpPr>
          <p:cNvPr id="3" name="Rectangle 2"/>
          <p:cNvSpPr/>
          <p:nvPr/>
        </p:nvSpPr>
        <p:spPr>
          <a:xfrm>
            <a:off x="2027569" y="451858"/>
            <a:ext cx="9455527" cy="6435600"/>
          </a:xfrm>
          <a:prstGeom prst="rect">
            <a:avLst/>
          </a:prstGeom>
          <a:noFill/>
        </p:spPr>
      </p:sp>
      <p:sp>
        <p:nvSpPr>
          <p:cNvPr id="54" name="Rectangle 53"/>
          <p:cNvSpPr/>
          <p:nvPr/>
        </p:nvSpPr>
        <p:spPr>
          <a:xfrm rot="16200000">
            <a:off x="10082092" y="4079743"/>
            <a:ext cx="3363357" cy="307777"/>
          </a:xfrm>
          <a:prstGeom prst="rect">
            <a:avLst/>
          </a:prstGeom>
        </p:spPr>
        <p:txBody>
          <a:bodyPr wrap="none">
            <a:spAutoFit/>
          </a:bodyPr>
          <a:lstStyle/>
          <a:p>
            <a:r>
              <a:rPr lang="fr-FR" sz="1400" b="1" dirty="0"/>
              <a:t>Les missions du professeur documentaliste</a:t>
            </a:r>
          </a:p>
        </p:txBody>
      </p:sp>
      <p:sp>
        <p:nvSpPr>
          <p:cNvPr id="55" name="Rectangle 54"/>
          <p:cNvSpPr/>
          <p:nvPr/>
        </p:nvSpPr>
        <p:spPr>
          <a:xfrm rot="16200000">
            <a:off x="9908553" y="3902238"/>
            <a:ext cx="4136902" cy="276999"/>
          </a:xfrm>
          <a:prstGeom prst="rect">
            <a:avLst/>
          </a:prstGeom>
        </p:spPr>
        <p:txBody>
          <a:bodyPr wrap="none">
            <a:spAutoFit/>
          </a:bodyPr>
          <a:lstStyle/>
          <a:p>
            <a:r>
              <a:rPr lang="fr-FR" altLang="fr-FR" sz="1200" dirty="0"/>
              <a:t>et les nouveaux programmes du lycée général et technologique</a:t>
            </a:r>
            <a:endParaRPr lang="fr-FR" sz="1200" dirty="0"/>
          </a:p>
        </p:txBody>
      </p:sp>
      <p:sp>
        <p:nvSpPr>
          <p:cNvPr id="2" name="ZoneTexte 1"/>
          <p:cNvSpPr txBox="1"/>
          <p:nvPr/>
        </p:nvSpPr>
        <p:spPr>
          <a:xfrm>
            <a:off x="2291267" y="2056508"/>
            <a:ext cx="7393062" cy="646331"/>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buClr>
                <a:schemeClr val="accent1">
                  <a:lumMod val="60000"/>
                  <a:lumOff val="40000"/>
                </a:schemeClr>
              </a:buClr>
              <a:buFont typeface="Wingdings" panose="05000000000000000000" pitchFamily="2" charset="2"/>
              <a:buChar char="§"/>
            </a:pPr>
            <a:r>
              <a:rPr lang="fr-FR" altLang="fr-FR" b="1" dirty="0"/>
              <a:t>Enseignant et maître d'œuvre de l'acquisition </a:t>
            </a:r>
            <a:r>
              <a:rPr lang="fr-FR" altLang="fr-FR" dirty="0"/>
              <a:t>par tous les élèves d'une culture de l'information et des </a:t>
            </a:r>
            <a:r>
              <a:rPr lang="fr-FR" altLang="fr-FR" dirty="0" smtClean="0"/>
              <a:t>médias</a:t>
            </a:r>
            <a:endParaRPr lang="fr-FR" altLang="fr-FR" dirty="0"/>
          </a:p>
        </p:txBody>
      </p:sp>
      <p:sp>
        <p:nvSpPr>
          <p:cNvPr id="8" name="ZoneTexte 7"/>
          <p:cNvSpPr txBox="1"/>
          <p:nvPr/>
        </p:nvSpPr>
        <p:spPr>
          <a:xfrm>
            <a:off x="2291267" y="3164184"/>
            <a:ext cx="7393062" cy="646331"/>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buClr>
                <a:schemeClr val="accent1">
                  <a:lumMod val="60000"/>
                  <a:lumOff val="40000"/>
                </a:schemeClr>
              </a:buClr>
              <a:buFont typeface="Wingdings" panose="05000000000000000000" pitchFamily="2" charset="2"/>
              <a:buChar char="§"/>
            </a:pPr>
            <a:r>
              <a:rPr lang="fr-FR" altLang="fr-FR" b="1" dirty="0" smtClean="0"/>
              <a:t>Maître </a:t>
            </a:r>
            <a:r>
              <a:rPr lang="fr-FR" altLang="fr-FR" b="1" dirty="0"/>
              <a:t>d'œuvre de l'organisation des ressources documentaires </a:t>
            </a:r>
            <a:r>
              <a:rPr lang="fr-FR" altLang="fr-FR" dirty="0"/>
              <a:t>de l'établissement et de leur mise à </a:t>
            </a:r>
            <a:r>
              <a:rPr lang="fr-FR" altLang="fr-FR" dirty="0" smtClean="0"/>
              <a:t>disposition</a:t>
            </a:r>
            <a:endParaRPr lang="fr-FR" altLang="fr-FR" dirty="0"/>
          </a:p>
        </p:txBody>
      </p:sp>
      <p:sp>
        <p:nvSpPr>
          <p:cNvPr id="9" name="ZoneTexte 8"/>
          <p:cNvSpPr txBox="1"/>
          <p:nvPr/>
        </p:nvSpPr>
        <p:spPr>
          <a:xfrm>
            <a:off x="2291267" y="4316758"/>
            <a:ext cx="7393062" cy="646331"/>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buClr>
                <a:schemeClr val="accent1">
                  <a:lumMod val="60000"/>
                  <a:lumOff val="40000"/>
                </a:schemeClr>
              </a:buClr>
              <a:buFont typeface="Wingdings" panose="05000000000000000000" pitchFamily="2" charset="2"/>
              <a:buChar char="§"/>
            </a:pPr>
            <a:r>
              <a:rPr lang="fr-FR" altLang="fr-FR" b="1" dirty="0" smtClean="0"/>
              <a:t>Acteur </a:t>
            </a:r>
            <a:r>
              <a:rPr lang="fr-FR" altLang="fr-FR" b="1" dirty="0"/>
              <a:t>de l'ouverture de l'établissement sur son environnement </a:t>
            </a:r>
            <a:r>
              <a:rPr lang="fr-FR" altLang="fr-FR" dirty="0"/>
              <a:t>éducatif, culturel et </a:t>
            </a:r>
            <a:r>
              <a:rPr lang="fr-FR" altLang="fr-FR" dirty="0" smtClean="0"/>
              <a:t>professionnel</a:t>
            </a:r>
            <a:endParaRPr lang="fr-FR" altLang="fr-FR" dirty="0"/>
          </a:p>
        </p:txBody>
      </p:sp>
    </p:spTree>
    <p:extLst>
      <p:ext uri="{BB962C8B-B14F-4D97-AF65-F5344CB8AC3E}">
        <p14:creationId xmlns:p14="http://schemas.microsoft.com/office/powerpoint/2010/main" val="398412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562494" y="100433"/>
            <a:ext cx="11351736" cy="1329043"/>
          </a:xfrm>
          <a:prstGeom prst="rect">
            <a:avLst/>
          </a:prstGeom>
        </p:spPr>
      </p:pic>
      <p:sp>
        <p:nvSpPr>
          <p:cNvPr id="7" name="ZoneTexte 6"/>
          <p:cNvSpPr txBox="1"/>
          <p:nvPr/>
        </p:nvSpPr>
        <p:spPr>
          <a:xfrm>
            <a:off x="1454728" y="1358516"/>
            <a:ext cx="9282545" cy="830997"/>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spcBef>
                <a:spcPct val="0"/>
              </a:spcBef>
              <a:buClr>
                <a:schemeClr val="accent1">
                  <a:lumMod val="60000"/>
                  <a:lumOff val="40000"/>
                </a:schemeClr>
              </a:buClr>
              <a:buFont typeface="Wingdings" panose="05000000000000000000" pitchFamily="2" charset="2"/>
              <a:buChar char="§"/>
            </a:pPr>
            <a:r>
              <a:rPr lang="fr-FR" altLang="fr-FR" sz="1600" b="1" dirty="0"/>
              <a:t>Le programme de Géographie</a:t>
            </a:r>
            <a:r>
              <a:rPr lang="fr-FR" altLang="fr-FR" sz="1600" b="1" dirty="0">
                <a:solidFill>
                  <a:schemeClr val="accent1">
                    <a:lumMod val="75000"/>
                  </a:schemeClr>
                </a:solidFill>
              </a:rPr>
              <a:t> </a:t>
            </a:r>
            <a:r>
              <a:rPr lang="fr-FR" altLang="fr-FR" sz="1600" dirty="0" smtClean="0">
                <a:solidFill>
                  <a:srgbClr val="000000"/>
                </a:solidFill>
              </a:rPr>
              <a:t>«</a:t>
            </a:r>
            <a:r>
              <a:rPr lang="fr-FR" altLang="fr-FR" sz="1600" dirty="0">
                <a:solidFill>
                  <a:srgbClr val="000000"/>
                </a:solidFill>
              </a:rPr>
              <a:t> se prête à des visites sur le terrain, à l’utilisation de supports pédagogiques variés, à l’usage de l’outil numérique, ainsi qu’à l’intervention dans la classe d’acteurs de la vie économique et publique. » </a:t>
            </a:r>
            <a:endParaRPr lang="fr-FR" altLang="fr-FR" sz="1600" dirty="0" smtClean="0">
              <a:solidFill>
                <a:srgbClr val="000000"/>
              </a:solidFill>
            </a:endParaRPr>
          </a:p>
        </p:txBody>
      </p:sp>
      <p:sp>
        <p:nvSpPr>
          <p:cNvPr id="8" name="ZoneTexte 7"/>
          <p:cNvSpPr txBox="1"/>
          <p:nvPr/>
        </p:nvSpPr>
        <p:spPr>
          <a:xfrm>
            <a:off x="1443210" y="5103932"/>
            <a:ext cx="9305580" cy="1323439"/>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buClr>
                <a:schemeClr val="accent1">
                  <a:lumMod val="60000"/>
                  <a:lumOff val="40000"/>
                </a:schemeClr>
              </a:buClr>
              <a:buFont typeface="Wingdings" panose="05000000000000000000" pitchFamily="2" charset="2"/>
              <a:buChar char="§"/>
            </a:pPr>
            <a:r>
              <a:rPr lang="fr-FR" altLang="fr-FR" sz="1600" b="1" dirty="0" smtClean="0">
                <a:ea typeface="Calibri" panose="020F0502020204030204" pitchFamily="34" charset="0"/>
                <a:cs typeface="Calibri" panose="020F0502020204030204" pitchFamily="34" charset="0"/>
              </a:rPr>
              <a:t>« La </a:t>
            </a:r>
            <a:r>
              <a:rPr lang="fr-FR" altLang="fr-FR" sz="1600" b="1" dirty="0">
                <a:ea typeface="Calibri" panose="020F0502020204030204" pitchFamily="34" charset="0"/>
                <a:cs typeface="Calibri" panose="020F0502020204030204" pitchFamily="34" charset="0"/>
              </a:rPr>
              <a:t>réflexion sur les sciences numériques et sur leur relation à la technologie</a:t>
            </a:r>
            <a:r>
              <a:rPr lang="fr-FR" altLang="fr-FR" sz="1600" b="1" dirty="0">
                <a:solidFill>
                  <a:schemeClr val="accent1">
                    <a:lumMod val="75000"/>
                  </a:schemeClr>
                </a:solidFill>
                <a:ea typeface="Calibri" panose="020F0502020204030204" pitchFamily="34" charset="0"/>
                <a:cs typeface="Calibri" panose="020F0502020204030204" pitchFamily="34" charset="0"/>
              </a:rPr>
              <a:t> </a:t>
            </a:r>
            <a:r>
              <a:rPr lang="fr-FR" altLang="fr-FR" sz="1600" dirty="0">
                <a:solidFill>
                  <a:srgbClr val="000000"/>
                </a:solidFill>
                <a:ea typeface="Calibri" panose="020F0502020204030204" pitchFamily="34" charset="0"/>
                <a:cs typeface="Calibri" panose="020F0502020204030204" pitchFamily="34" charset="0"/>
              </a:rPr>
              <a:t>peut être conduite dans le cadre d’autres enseignements, que ce soit au travers de l’étude d’œuvres littéraires ou artistiques, de la réflexion sur les enjeux éthiques et politiques, d’analyses des conséquences de la révolution numérique sur l’évolution des métiers. Ces perspectives incitent le professeur en charge de l’enseignement de sciences numériques et technologie à collaborer avec ses collègues. </a:t>
            </a:r>
            <a:r>
              <a:rPr lang="fr-FR" altLang="fr-FR" sz="1600" dirty="0" smtClean="0">
                <a:solidFill>
                  <a:srgbClr val="000000"/>
                </a:solidFill>
                <a:ea typeface="Calibri" panose="020F0502020204030204" pitchFamily="34" charset="0"/>
                <a:cs typeface="Calibri" panose="020F0502020204030204" pitchFamily="34" charset="0"/>
              </a:rPr>
              <a:t>» </a:t>
            </a:r>
            <a:endParaRPr lang="fr-FR" sz="1600" dirty="0"/>
          </a:p>
        </p:txBody>
      </p:sp>
      <p:sp>
        <p:nvSpPr>
          <p:cNvPr id="9" name="ZoneTexte 8"/>
          <p:cNvSpPr txBox="1"/>
          <p:nvPr/>
        </p:nvSpPr>
        <p:spPr>
          <a:xfrm>
            <a:off x="1443211" y="2388231"/>
            <a:ext cx="9305578" cy="830997"/>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buClr>
                <a:schemeClr val="accent1">
                  <a:lumMod val="60000"/>
                  <a:lumOff val="40000"/>
                </a:schemeClr>
              </a:buClr>
              <a:buFont typeface="Wingdings" panose="05000000000000000000" pitchFamily="2" charset="2"/>
              <a:buChar char="§"/>
            </a:pPr>
            <a:r>
              <a:rPr lang="fr-FR" altLang="fr-FR" sz="1600" b="1" dirty="0"/>
              <a:t>L’enseignement de l’Histoire</a:t>
            </a:r>
            <a:r>
              <a:rPr lang="fr-FR" altLang="fr-FR" sz="1600" b="1" dirty="0">
                <a:solidFill>
                  <a:schemeClr val="accent1">
                    <a:lumMod val="75000"/>
                  </a:schemeClr>
                </a:solidFill>
              </a:rPr>
              <a:t> </a:t>
            </a:r>
            <a:r>
              <a:rPr lang="fr-FR" altLang="fr-FR" sz="1600" dirty="0">
                <a:solidFill>
                  <a:srgbClr val="000000"/>
                </a:solidFill>
              </a:rPr>
              <a:t>a pour visée notamment « le développement d’une réflexion sur les sources : l’élève apprend comment la connaissance du passé est construite à partir de traces, d’archives et de témoignages, et affine ainsi son esprit critique </a:t>
            </a:r>
            <a:r>
              <a:rPr lang="fr-FR" altLang="fr-FR" sz="1600" dirty="0" smtClean="0">
                <a:solidFill>
                  <a:srgbClr val="000000"/>
                </a:solidFill>
              </a:rPr>
              <a:t>. </a:t>
            </a:r>
            <a:r>
              <a:rPr lang="fr-FR" altLang="fr-FR" sz="1600" dirty="0" smtClean="0">
                <a:solidFill>
                  <a:srgbClr val="000000"/>
                </a:solidFill>
              </a:rPr>
              <a:t>»</a:t>
            </a:r>
            <a:endParaRPr lang="fr-FR" sz="1600" dirty="0"/>
          </a:p>
        </p:txBody>
      </p:sp>
      <p:sp>
        <p:nvSpPr>
          <p:cNvPr id="10" name="ZoneTexte 9"/>
          <p:cNvSpPr txBox="1"/>
          <p:nvPr/>
        </p:nvSpPr>
        <p:spPr>
          <a:xfrm>
            <a:off x="1443211" y="3363015"/>
            <a:ext cx="9305579" cy="1569660"/>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spcAft>
                <a:spcPts val="0"/>
              </a:spcAft>
              <a:buClr>
                <a:schemeClr val="accent1">
                  <a:lumMod val="60000"/>
                  <a:lumOff val="40000"/>
                </a:schemeClr>
              </a:buClr>
              <a:buFont typeface="Wingdings" panose="05000000000000000000" pitchFamily="2" charset="2"/>
              <a:buChar char="§"/>
              <a:defRPr/>
            </a:pPr>
            <a:r>
              <a:rPr lang="fr-FR" sz="1600" b="1" dirty="0">
                <a:ea typeface="Calibri" panose="020F0502020204030204" pitchFamily="34" charset="0"/>
              </a:rPr>
              <a:t>L’enseignement des mathématiques en </a:t>
            </a:r>
            <a:r>
              <a:rPr lang="fr-FR" sz="1600" b="1" dirty="0" smtClean="0">
                <a:ea typeface="Calibri" panose="020F0502020204030204" pitchFamily="34" charset="0"/>
              </a:rPr>
              <a:t>2</a:t>
            </a:r>
            <a:r>
              <a:rPr lang="fr-FR" sz="1600" b="1" baseline="30000" dirty="0" smtClean="0">
                <a:ea typeface="Calibri" panose="020F0502020204030204" pitchFamily="34" charset="0"/>
              </a:rPr>
              <a:t>de</a:t>
            </a:r>
            <a:r>
              <a:rPr lang="fr-FR" sz="1600" b="1" dirty="0" smtClean="0">
                <a:solidFill>
                  <a:schemeClr val="accent1">
                    <a:lumMod val="75000"/>
                  </a:schemeClr>
                </a:solidFill>
                <a:ea typeface="Calibri" panose="020F0502020204030204" pitchFamily="34" charset="0"/>
              </a:rPr>
              <a:t> </a:t>
            </a:r>
            <a:r>
              <a:rPr lang="fr-FR" sz="1600" dirty="0">
                <a:ea typeface="Calibri" panose="020F0502020204030204" pitchFamily="34" charset="0"/>
              </a:rPr>
              <a:t>prévoit que « l’utilisation régulière de ces outils peut intervenir selon trois modalités » dont l’une « </a:t>
            </a:r>
            <a:r>
              <a:rPr lang="fr-FR" sz="1600" dirty="0">
                <a:uFill>
                  <a:solidFill>
                    <a:srgbClr val="000000"/>
                  </a:solidFill>
                </a:uFill>
                <a:ea typeface="Segoe UI Symbol" panose="020B0502040204020203" pitchFamily="34" charset="0"/>
              </a:rPr>
              <a:t>dans le cadre du travail personnel des élèves hors du temps de classe (par exemple au CDI ou à un autre point d’accès au réseau local) ». </a:t>
            </a:r>
            <a:r>
              <a:rPr lang="fr-FR" sz="1600" dirty="0" smtClean="0">
                <a:uFill>
                  <a:solidFill>
                    <a:srgbClr val="000000"/>
                  </a:solidFill>
                </a:uFill>
                <a:ea typeface="Segoe UI Symbol" panose="020B0502040204020203" pitchFamily="34" charset="0"/>
              </a:rPr>
              <a:t/>
            </a:r>
            <a:br>
              <a:rPr lang="fr-FR" sz="1600" dirty="0" smtClean="0">
                <a:uFill>
                  <a:solidFill>
                    <a:srgbClr val="000000"/>
                  </a:solidFill>
                </a:uFill>
                <a:ea typeface="Segoe UI Symbol" panose="020B0502040204020203" pitchFamily="34" charset="0"/>
              </a:rPr>
            </a:br>
            <a:r>
              <a:rPr lang="fr-FR" sz="1600" dirty="0" smtClean="0"/>
              <a:t>L’éclairage </a:t>
            </a:r>
            <a:r>
              <a:rPr lang="fr-FR" sz="1600" dirty="0"/>
              <a:t>des cours par des « éléments de contextualisation d’ordre historique ou épistémologique » est recommandé. Pour étayer les items « Histoire des mathématiques » « le professeur peut s’appuyer sur l’étude de documents historiques. » </a:t>
            </a:r>
          </a:p>
        </p:txBody>
      </p:sp>
      <p:sp>
        <p:nvSpPr>
          <p:cNvPr id="13" name="Rectangle 12"/>
          <p:cNvSpPr/>
          <p:nvPr/>
        </p:nvSpPr>
        <p:spPr>
          <a:xfrm rot="16200000">
            <a:off x="10078663" y="4024325"/>
            <a:ext cx="3363357" cy="307777"/>
          </a:xfrm>
          <a:prstGeom prst="rect">
            <a:avLst/>
          </a:prstGeom>
        </p:spPr>
        <p:txBody>
          <a:bodyPr wrap="none">
            <a:spAutoFit/>
          </a:bodyPr>
          <a:lstStyle/>
          <a:p>
            <a:r>
              <a:rPr lang="fr-FR" sz="1400" b="1" dirty="0"/>
              <a:t>Les missions du professeur documentaliste</a:t>
            </a:r>
          </a:p>
        </p:txBody>
      </p:sp>
      <p:sp>
        <p:nvSpPr>
          <p:cNvPr id="14" name="Rectangle 13"/>
          <p:cNvSpPr/>
          <p:nvPr/>
        </p:nvSpPr>
        <p:spPr>
          <a:xfrm rot="16200000">
            <a:off x="9905124" y="3846820"/>
            <a:ext cx="4136902" cy="276999"/>
          </a:xfrm>
          <a:prstGeom prst="rect">
            <a:avLst/>
          </a:prstGeom>
        </p:spPr>
        <p:txBody>
          <a:bodyPr wrap="none">
            <a:spAutoFit/>
          </a:bodyPr>
          <a:lstStyle/>
          <a:p>
            <a:r>
              <a:rPr lang="fr-FR" altLang="fr-FR" sz="1200" dirty="0"/>
              <a:t>et les nouveaux programmes du lycée général et technologique</a:t>
            </a:r>
            <a:endParaRPr lang="fr-FR" sz="1200" dirty="0"/>
          </a:p>
        </p:txBody>
      </p:sp>
    </p:spTree>
    <p:extLst>
      <p:ext uri="{BB962C8B-B14F-4D97-AF65-F5344CB8AC3E}">
        <p14:creationId xmlns:p14="http://schemas.microsoft.com/office/powerpoint/2010/main" val="10376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563088" y="52903"/>
            <a:ext cx="5962405" cy="1322947"/>
          </a:xfrm>
          <a:prstGeom prst="rect">
            <a:avLst/>
          </a:prstGeom>
        </p:spPr>
      </p:pic>
      <p:sp>
        <p:nvSpPr>
          <p:cNvPr id="7" name="ZoneTexte 6"/>
          <p:cNvSpPr txBox="1"/>
          <p:nvPr/>
        </p:nvSpPr>
        <p:spPr>
          <a:xfrm>
            <a:off x="763848" y="1277236"/>
            <a:ext cx="10400145" cy="1323439"/>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lgn="just">
              <a:spcBef>
                <a:spcPct val="0"/>
              </a:spcBef>
              <a:buClr>
                <a:schemeClr val="accent1">
                  <a:lumMod val="60000"/>
                  <a:lumOff val="40000"/>
                </a:schemeClr>
              </a:buClr>
              <a:buFont typeface="Wingdings" panose="05000000000000000000" pitchFamily="2" charset="2"/>
              <a:buChar char="§"/>
            </a:pPr>
            <a:r>
              <a:rPr lang="fr-FR" altLang="fr-FR" sz="1600" b="1" dirty="0"/>
              <a:t>En langue vivante</a:t>
            </a:r>
            <a:r>
              <a:rPr lang="fr-FR" altLang="fr-FR" sz="1600" dirty="0"/>
              <a:t>,</a:t>
            </a:r>
            <a:r>
              <a:rPr lang="fr-FR" altLang="fr-FR" sz="1600" dirty="0">
                <a:solidFill>
                  <a:schemeClr val="accent1">
                    <a:lumMod val="75000"/>
                  </a:schemeClr>
                </a:solidFill>
              </a:rPr>
              <a:t> </a:t>
            </a:r>
            <a:r>
              <a:rPr lang="fr-FR" altLang="fr-FR" sz="1600" dirty="0"/>
              <a:t>l'usage raisonné du numérique doit « s'accompagner d'une éducation appropriée aux médias avec l’aide éventuelle des professeurs documentalistes. </a:t>
            </a:r>
            <a:r>
              <a:rPr lang="fr-FR" altLang="fr-FR" sz="1600" dirty="0" smtClean="0"/>
              <a:t>». </a:t>
            </a:r>
            <a:r>
              <a:rPr lang="fr-FR" altLang="fr-FR" sz="1600" dirty="0"/>
              <a:t>Certains projets autour de scénarios pédagogiques peuvent « faire l’objet d’une diffusion dans le cadre du lycée par l’intermédiaire du journal et/ou de la radio, du Centre de connaissances et de culture (3C, anciennement CDI)… </a:t>
            </a:r>
            <a:r>
              <a:rPr lang="fr-FR" altLang="fr-FR" sz="1600" dirty="0" smtClean="0"/>
              <a:t>». </a:t>
            </a:r>
            <a:r>
              <a:rPr lang="fr-FR" altLang="fr-FR" sz="1600" dirty="0"/>
              <a:t>L’essentiel de l’intérêt de l’apprentissage d’une langue vivante « dès l’entrée au lycée réside donc dans l’exploration de plus en plus exhaustive de l’ancrage culturel propre à chaque langue. » </a:t>
            </a:r>
            <a:endParaRPr lang="fr-FR" altLang="fr-FR" sz="1400" dirty="0">
              <a:latin typeface="Arial" panose="020B0604020202020204" pitchFamily="34" charset="0"/>
            </a:endParaRPr>
          </a:p>
        </p:txBody>
      </p:sp>
      <p:sp>
        <p:nvSpPr>
          <p:cNvPr id="8" name="ZoneTexte 7"/>
          <p:cNvSpPr txBox="1"/>
          <p:nvPr/>
        </p:nvSpPr>
        <p:spPr>
          <a:xfrm>
            <a:off x="752330" y="5228040"/>
            <a:ext cx="10423180" cy="1471237"/>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lgn="just">
              <a:lnSpc>
                <a:spcPct val="112000"/>
              </a:lnSpc>
              <a:spcBef>
                <a:spcPct val="0"/>
              </a:spcBef>
              <a:spcAft>
                <a:spcPts val="38"/>
              </a:spcAft>
              <a:buClr>
                <a:schemeClr val="accent1">
                  <a:lumMod val="60000"/>
                  <a:lumOff val="40000"/>
                </a:schemeClr>
              </a:buClr>
              <a:buFont typeface="Wingdings" panose="05000000000000000000" pitchFamily="2" charset="2"/>
              <a:buChar char="§"/>
            </a:pPr>
            <a:r>
              <a:rPr lang="fr-FR" altLang="fr-FR" sz="1600" dirty="0">
                <a:ea typeface="Calibri" panose="020F0502020204030204" pitchFamily="34" charset="0"/>
                <a:cs typeface="Calibri" panose="020F0502020204030204" pitchFamily="34" charset="0"/>
              </a:rPr>
              <a:t>Dans le cadre de l’enseignement </a:t>
            </a:r>
            <a:r>
              <a:rPr lang="fr-FR" altLang="fr-FR" sz="1600" b="1" dirty="0">
                <a:ea typeface="Calibri" panose="020F0502020204030204" pitchFamily="34" charset="0"/>
                <a:cs typeface="Calibri" panose="020F0502020204030204" pitchFamily="34" charset="0"/>
              </a:rPr>
              <a:t>d’histoire-géographie, géopolitique et sciences politiques</a:t>
            </a:r>
            <a:r>
              <a:rPr lang="fr-FR" altLang="fr-FR" sz="1600" dirty="0">
                <a:ea typeface="Calibri" panose="020F0502020204030204" pitchFamily="34" charset="0"/>
                <a:cs typeface="Calibri" panose="020F0502020204030204" pitchFamily="34" charset="0"/>
              </a:rPr>
              <a:t>, le thème « S’informer : un regard critique sur les sources et modes de communication » a un double objectif : « aider les élèves à saisir les enjeux de l’information (liberté, manipulation, contrôle), et les amener à réfléchir sur leur propre manière de s’informer, dans la continuité de l’éducation aux médias et à l’information. Leurs pratiques de l’information seront décisives dans les études supérieures, et supposent pour être maîtrisées une culture relative aux médias. » </a:t>
            </a:r>
            <a:endParaRPr lang="fr-FR" dirty="0"/>
          </a:p>
        </p:txBody>
      </p:sp>
      <p:sp>
        <p:nvSpPr>
          <p:cNvPr id="9" name="ZoneTexte 8"/>
          <p:cNvSpPr txBox="1"/>
          <p:nvPr/>
        </p:nvSpPr>
        <p:spPr>
          <a:xfrm>
            <a:off x="769551" y="2704892"/>
            <a:ext cx="10388738" cy="904863"/>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5750" indent="-285750" algn="just">
              <a:lnSpc>
                <a:spcPct val="112000"/>
              </a:lnSpc>
              <a:spcBef>
                <a:spcPct val="0"/>
              </a:spcBef>
              <a:spcAft>
                <a:spcPts val="38"/>
              </a:spcAft>
              <a:buClr>
                <a:schemeClr val="accent1">
                  <a:lumMod val="60000"/>
                  <a:lumOff val="40000"/>
                </a:schemeClr>
              </a:buClr>
              <a:buFont typeface="Wingdings" panose="05000000000000000000" pitchFamily="2" charset="2"/>
              <a:buChar char="§"/>
            </a:pPr>
            <a:r>
              <a:rPr lang="fr-FR" altLang="fr-FR" sz="1600" b="1" dirty="0">
                <a:ea typeface="Calibri" panose="020F0502020204030204" pitchFamily="34" charset="0"/>
                <a:cs typeface="Calibri" panose="020F0502020204030204" pitchFamily="34" charset="0"/>
              </a:rPr>
              <a:t>L’enseignement moral et civique</a:t>
            </a:r>
            <a:r>
              <a:rPr lang="fr-FR" altLang="fr-FR" sz="1600" b="1" dirty="0">
                <a:solidFill>
                  <a:schemeClr val="accent1">
                    <a:lumMod val="75000"/>
                  </a:schemeClr>
                </a:solidFill>
                <a:ea typeface="Calibri" panose="020F0502020204030204" pitchFamily="34" charset="0"/>
                <a:cs typeface="Calibri" panose="020F0502020204030204" pitchFamily="34" charset="0"/>
              </a:rPr>
              <a:t> </a:t>
            </a:r>
            <a:r>
              <a:rPr lang="fr-FR" altLang="fr-FR" sz="1600" dirty="0">
                <a:ea typeface="Calibri" panose="020F0502020204030204" pitchFamily="34" charset="0"/>
                <a:cs typeface="Calibri" panose="020F0502020204030204" pitchFamily="34" charset="0"/>
              </a:rPr>
              <a:t>« initie les élèves à la recherche documentaire et à ses méthodes, leur fait découvrir la richesse et la variété des supports et des expressions, les éduque à l’autonomie, à la prise de décision et à la responsabilité. » </a:t>
            </a:r>
            <a:endParaRPr lang="fr-FR" dirty="0"/>
          </a:p>
        </p:txBody>
      </p:sp>
      <p:sp>
        <p:nvSpPr>
          <p:cNvPr id="10" name="ZoneTexte 9"/>
          <p:cNvSpPr txBox="1"/>
          <p:nvPr/>
        </p:nvSpPr>
        <p:spPr>
          <a:xfrm>
            <a:off x="752330" y="3668808"/>
            <a:ext cx="10423180" cy="1508105"/>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marL="280670" indent="-285750" algn="just">
              <a:lnSpc>
                <a:spcPct val="115000"/>
              </a:lnSpc>
              <a:spcAft>
                <a:spcPts val="0"/>
              </a:spcAft>
              <a:buClr>
                <a:schemeClr val="accent1">
                  <a:lumMod val="60000"/>
                  <a:lumOff val="40000"/>
                </a:schemeClr>
              </a:buClr>
              <a:buFont typeface="Wingdings" panose="05000000000000000000" pitchFamily="2" charset="2"/>
              <a:buChar char="§"/>
              <a:defRPr/>
            </a:pPr>
            <a:r>
              <a:rPr lang="fr-FR" sz="1600" b="1" dirty="0">
                <a:ea typeface="Calibri" panose="020F0502020204030204" pitchFamily="34" charset="0"/>
              </a:rPr>
              <a:t>En management et gestion</a:t>
            </a:r>
            <a:r>
              <a:rPr lang="fr-FR" sz="1600" dirty="0">
                <a:solidFill>
                  <a:srgbClr val="000000"/>
                </a:solidFill>
                <a:ea typeface="Calibri" panose="020F0502020204030204" pitchFamily="34" charset="0"/>
              </a:rPr>
              <a:t>, la réflexion sur la contribution du numérique à la création repose sur des exemples montrant que « </a:t>
            </a:r>
            <a:r>
              <a:rPr lang="fr-FR" sz="1600" dirty="0">
                <a:solidFill>
                  <a:srgbClr val="000000"/>
                </a:solidFill>
                <a:uFill>
                  <a:solidFill>
                    <a:srgbClr val="000000"/>
                  </a:solidFill>
                </a:uFill>
                <a:ea typeface="Segoe UI Symbol" panose="020B0502040204020203" pitchFamily="34" charset="0"/>
              </a:rPr>
              <a:t>l’affranchissement des contraintes liées au temps et à l’espace permet de concevoir des projets à différentes échelles ; le numérique encourage des démarches collaboratives en facilitant les contacts et les échanges, </a:t>
            </a:r>
            <a:r>
              <a:rPr lang="fr-FR" sz="1600" dirty="0">
                <a:solidFill>
                  <a:srgbClr val="000000"/>
                </a:solidFill>
                <a:ea typeface="Segoe UI Symbol" panose="020B0502040204020203" pitchFamily="34" charset="0"/>
              </a:rPr>
              <a:t>l</a:t>
            </a:r>
            <a:r>
              <a:rPr lang="fr-FR" sz="1600" dirty="0">
                <a:solidFill>
                  <a:srgbClr val="000000"/>
                </a:solidFill>
                <a:ea typeface="Calibri" panose="020F0502020204030204" pitchFamily="34" charset="0"/>
              </a:rPr>
              <a:t>e concept de réseau social ne se limite pas à l’évocation des réseaux formels les plus connus. Il intègre aussi les réseaux informels et les réseaux formels professionnels. </a:t>
            </a:r>
            <a:r>
              <a:rPr lang="fr-FR" sz="1600" dirty="0" smtClean="0">
                <a:solidFill>
                  <a:srgbClr val="000000"/>
                </a:solidFill>
                <a:ea typeface="Calibri" panose="020F0502020204030204" pitchFamily="34" charset="0"/>
              </a:rPr>
              <a:t>»</a:t>
            </a:r>
            <a:endParaRPr lang="fr-FR" dirty="0"/>
          </a:p>
        </p:txBody>
      </p:sp>
      <p:sp>
        <p:nvSpPr>
          <p:cNvPr id="13" name="Rectangle 12"/>
          <p:cNvSpPr/>
          <p:nvPr/>
        </p:nvSpPr>
        <p:spPr>
          <a:xfrm rot="16200000">
            <a:off x="10078663" y="4042798"/>
            <a:ext cx="3363357" cy="307777"/>
          </a:xfrm>
          <a:prstGeom prst="rect">
            <a:avLst/>
          </a:prstGeom>
        </p:spPr>
        <p:txBody>
          <a:bodyPr wrap="none">
            <a:spAutoFit/>
          </a:bodyPr>
          <a:lstStyle/>
          <a:p>
            <a:r>
              <a:rPr lang="fr-FR" sz="1400" b="1" dirty="0"/>
              <a:t>Les missions du professeur documentaliste</a:t>
            </a:r>
          </a:p>
        </p:txBody>
      </p:sp>
      <p:sp>
        <p:nvSpPr>
          <p:cNvPr id="14" name="Rectangle 13"/>
          <p:cNvSpPr/>
          <p:nvPr/>
        </p:nvSpPr>
        <p:spPr>
          <a:xfrm rot="16200000">
            <a:off x="9905124" y="3865293"/>
            <a:ext cx="4136902" cy="276999"/>
          </a:xfrm>
          <a:prstGeom prst="rect">
            <a:avLst/>
          </a:prstGeom>
        </p:spPr>
        <p:txBody>
          <a:bodyPr wrap="none">
            <a:spAutoFit/>
          </a:bodyPr>
          <a:lstStyle/>
          <a:p>
            <a:r>
              <a:rPr lang="fr-FR" altLang="fr-FR" sz="1200" dirty="0"/>
              <a:t>et les nouveaux programmes du lycée général et technologique</a:t>
            </a:r>
            <a:endParaRPr lang="fr-FR" sz="1200" dirty="0"/>
          </a:p>
        </p:txBody>
      </p:sp>
    </p:spTree>
    <p:extLst>
      <p:ext uri="{BB962C8B-B14F-4D97-AF65-F5344CB8AC3E}">
        <p14:creationId xmlns:p14="http://schemas.microsoft.com/office/powerpoint/2010/main" val="92311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161</Words>
  <Application>Microsoft Office PowerPoint</Application>
  <PresentationFormat>Grand écran</PresentationFormat>
  <Paragraphs>17</Paragraphs>
  <Slides>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vt:i4>
      </vt:variant>
    </vt:vector>
  </HeadingPairs>
  <TitlesOfParts>
    <vt:vector size="11" baseType="lpstr">
      <vt:lpstr>Archive</vt:lpstr>
      <vt:lpstr>Arial</vt:lpstr>
      <vt:lpstr>Calibri</vt:lpstr>
      <vt:lpstr>Calibri Light</vt:lpstr>
      <vt:lpstr>Segoe UI Symbol</vt:lpstr>
      <vt:lpstr>Wingdings</vt:lpstr>
      <vt:lpstr>Thème Office</vt:lpstr>
      <vt:lpstr>Présentation PowerPoint</vt:lpstr>
      <vt:lpstr>Présentation PowerPoint</vt:lpstr>
      <vt:lpstr>Présentation PowerPoint</vt:lpstr>
      <vt:lpstr>Présentation PowerPoint</vt:lpstr>
    </vt:vector>
  </TitlesOfParts>
  <Company>Académie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 Bouteloup</dc:creator>
  <cp:lastModifiedBy>Gwladys Lucas</cp:lastModifiedBy>
  <cp:revision>86</cp:revision>
  <dcterms:created xsi:type="dcterms:W3CDTF">2019-01-30T08:43:38Z</dcterms:created>
  <dcterms:modified xsi:type="dcterms:W3CDTF">2019-02-19T16:08:22Z</dcterms:modified>
</cp:coreProperties>
</file>