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66" r:id="rId3"/>
    <p:sldId id="267" r:id="rId4"/>
    <p:sldId id="26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3520D-833A-4FFE-96CB-A4F5EC379A79}" type="datetimeFigureOut">
              <a:rPr lang="fr-FR" smtClean="0"/>
              <a:t>19/02/2019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14C5C-C6B3-4C03-8830-5B5D87832E9B}" type="slidenum">
              <a:rPr lang="fr-FR" smtClean="0"/>
              <a:t>‹N°›</a:t>
            </a:fld>
            <a:endParaRPr lang="fr-FR"/>
          </a:p>
        </p:txBody>
      </p:sp>
    </p:spTree>
    <p:extLst>
      <p:ext uri="{BB962C8B-B14F-4D97-AF65-F5344CB8AC3E}">
        <p14:creationId xmlns:p14="http://schemas.microsoft.com/office/powerpoint/2010/main" val="255952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78895"/>
            <a:ext cx="9144000" cy="840331"/>
          </a:xfrm>
        </p:spPr>
        <p:txBody>
          <a:bodyPr anchor="ctr">
            <a:normAutofit/>
          </a:bodyPr>
          <a:lstStyle>
            <a:lvl1pPr algn="ctr">
              <a:defRPr sz="4400">
                <a:latin typeface="Archive" panose="02000506040000020004" pitchFamily="50" charset="0"/>
              </a:defRPr>
            </a:lvl1pPr>
          </a:lstStyle>
          <a:p>
            <a:endParaRPr lang="fr-FR" dirty="0"/>
          </a:p>
        </p:txBody>
      </p:sp>
      <p:sp>
        <p:nvSpPr>
          <p:cNvPr id="3" name="Sous-titre 2"/>
          <p:cNvSpPr>
            <a:spLocks noGrp="1"/>
          </p:cNvSpPr>
          <p:nvPr>
            <p:ph type="subTitle" idx="1"/>
          </p:nvPr>
        </p:nvSpPr>
        <p:spPr>
          <a:xfrm>
            <a:off x="1524000" y="3400750"/>
            <a:ext cx="9144000" cy="1041251"/>
          </a:xfrm>
        </p:spPr>
        <p:txBody>
          <a:bodyPr anchor="ct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grpSp>
        <p:nvGrpSpPr>
          <p:cNvPr id="7" name="Groupe 6"/>
          <p:cNvGrpSpPr/>
          <p:nvPr userDrawn="1"/>
        </p:nvGrpSpPr>
        <p:grpSpPr>
          <a:xfrm>
            <a:off x="0" y="0"/>
            <a:ext cx="12192000" cy="1796902"/>
            <a:chOff x="0" y="0"/>
            <a:chExt cx="12192000" cy="1796902"/>
          </a:xfrm>
        </p:grpSpPr>
        <p:sp>
          <p:nvSpPr>
            <p:cNvPr id="8" name="Rectangle 7"/>
            <p:cNvSpPr/>
            <p:nvPr/>
          </p:nvSpPr>
          <p:spPr>
            <a:xfrm>
              <a:off x="0" y="0"/>
              <a:ext cx="12192000" cy="1796902"/>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stretch>
              <a:fillRect/>
            </a:stretch>
          </p:blipFill>
          <p:spPr>
            <a:xfrm>
              <a:off x="6705049" y="165151"/>
              <a:ext cx="2724841" cy="1382251"/>
            </a:xfrm>
            <a:prstGeom prst="rect">
              <a:avLst/>
            </a:prstGeom>
          </p:spPr>
        </p:pic>
        <p:pic>
          <p:nvPicPr>
            <p:cNvPr id="10" name="Image 9"/>
            <p:cNvPicPr>
              <a:picLocks noChangeAspect="1"/>
            </p:cNvPicPr>
            <p:nvPr/>
          </p:nvPicPr>
          <p:blipFill rotWithShape="1">
            <a:blip r:embed="rId3"/>
            <a:srcRect l="79101" t="8702" r="2747" b="68166"/>
            <a:stretch/>
          </p:blipFill>
          <p:spPr>
            <a:xfrm>
              <a:off x="9744162" y="542526"/>
              <a:ext cx="2295437" cy="711850"/>
            </a:xfrm>
            <a:prstGeom prst="rect">
              <a:avLst/>
            </a:prstGeom>
          </p:spPr>
        </p:pic>
        <p:sp>
          <p:nvSpPr>
            <p:cNvPr id="11" name="Rectangle 10"/>
            <p:cNvSpPr/>
            <p:nvPr/>
          </p:nvSpPr>
          <p:spPr>
            <a:xfrm>
              <a:off x="2940817" y="292921"/>
              <a:ext cx="783403" cy="698546"/>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0983" y="642194"/>
              <a:ext cx="6769052" cy="647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latin typeface="Archive" panose="02000506040000020004" pitchFamily="50" charset="0"/>
                </a:rPr>
                <a:t>LE NOUVEAU Lycée général et technologique</a:t>
              </a:r>
            </a:p>
          </p:txBody>
        </p:sp>
        <p:pic>
          <p:nvPicPr>
            <p:cNvPr id="13" name="Image 12"/>
            <p:cNvPicPr>
              <a:picLocks noChangeAspect="1"/>
            </p:cNvPicPr>
            <p:nvPr/>
          </p:nvPicPr>
          <p:blipFill rotWithShape="1">
            <a:blip r:embed="rId3"/>
            <a:srcRect l="9610" t="8702" r="77609" b="62724"/>
            <a:stretch/>
          </p:blipFill>
          <p:spPr>
            <a:xfrm>
              <a:off x="222457" y="51768"/>
              <a:ext cx="1036515" cy="563910"/>
            </a:xfrm>
            <a:prstGeom prst="rect">
              <a:avLst/>
            </a:prstGeom>
          </p:spPr>
        </p:pic>
      </p:grpSp>
      <p:pic>
        <p:nvPicPr>
          <p:cNvPr id="14" name="Imag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83221" y="5564778"/>
            <a:ext cx="1825557" cy="917024"/>
          </a:xfrm>
          <a:prstGeom prst="rect">
            <a:avLst/>
          </a:prstGeom>
        </p:spPr>
      </p:pic>
    </p:spTree>
    <p:extLst>
      <p:ext uri="{BB962C8B-B14F-4D97-AF65-F5344CB8AC3E}">
        <p14:creationId xmlns:p14="http://schemas.microsoft.com/office/powerpoint/2010/main" val="65202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3319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60552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rotWithShape="1">
          <a:blip r:embed="rId2"/>
          <a:srcRect l="1" r="3544"/>
          <a:stretch/>
        </p:blipFill>
        <p:spPr>
          <a:xfrm>
            <a:off x="11339338" y="-594"/>
            <a:ext cx="852662" cy="6858594"/>
          </a:xfrm>
          <a:prstGeom prst="rect">
            <a:avLst/>
          </a:prstGeom>
        </p:spPr>
      </p:pic>
      <p:sp>
        <p:nvSpPr>
          <p:cNvPr id="7" name="Titre 1"/>
          <p:cNvSpPr>
            <a:spLocks noGrp="1"/>
          </p:cNvSpPr>
          <p:nvPr>
            <p:ph type="ctrTitle"/>
          </p:nvPr>
        </p:nvSpPr>
        <p:spPr>
          <a:xfrm rot="16200000">
            <a:off x="10805960" y="5033246"/>
            <a:ext cx="2018846" cy="389590"/>
          </a:xfrm>
        </p:spPr>
        <p:txBody>
          <a:bodyPr anchor="ctr">
            <a:normAutofit/>
          </a:bodyPr>
          <a:lstStyle>
            <a:lvl1pPr algn="ctr">
              <a:defRPr sz="1100">
                <a:latin typeface="Archive" panose="02000506040000020004" pitchFamily="50" charset="0"/>
              </a:defRPr>
            </a:lvl1pPr>
          </a:lstStyle>
          <a:p>
            <a:endParaRPr lang="fr-FR" dirty="0"/>
          </a:p>
        </p:txBody>
      </p:sp>
      <p:sp>
        <p:nvSpPr>
          <p:cNvPr id="8" name="Sous-titre 2"/>
          <p:cNvSpPr>
            <a:spLocks noGrp="1"/>
          </p:cNvSpPr>
          <p:nvPr>
            <p:ph type="subTitle" idx="1"/>
          </p:nvPr>
        </p:nvSpPr>
        <p:spPr>
          <a:xfrm rot="16200000">
            <a:off x="10238517" y="2469990"/>
            <a:ext cx="3107666" cy="389590"/>
          </a:xfrm>
        </p:spPr>
        <p:txBody>
          <a:bodyPr anchor="ctr">
            <a:normAutofit/>
          </a:bodyPr>
          <a:lstStyle>
            <a:lvl1pPr marL="0" indent="0" algn="ctr">
              <a:buNone/>
              <a:defRPr sz="1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10972681" y="618682"/>
            <a:ext cx="1618436" cy="699042"/>
          </a:xfrm>
          <a:prstGeom prst="rect">
            <a:avLst/>
          </a:prstGeom>
        </p:spPr>
      </p:pic>
    </p:spTree>
    <p:extLst>
      <p:ext uri="{BB962C8B-B14F-4D97-AF65-F5344CB8AC3E}">
        <p14:creationId xmlns:p14="http://schemas.microsoft.com/office/powerpoint/2010/main" val="237864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9692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54766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18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930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104313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0859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405589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377C9-1544-4635-A66C-685022EEEB61}" type="slidenum">
              <a:rPr lang="fr-FR" smtClean="0"/>
              <a:pPr/>
              <a:t>‹N°›</a:t>
            </a:fld>
            <a:endParaRPr lang="fr-FR"/>
          </a:p>
        </p:txBody>
      </p:sp>
    </p:spTree>
    <p:extLst>
      <p:ext uri="{BB962C8B-B14F-4D97-AF65-F5344CB8AC3E}">
        <p14:creationId xmlns:p14="http://schemas.microsoft.com/office/powerpoint/2010/main" val="104573812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540229" y="2646440"/>
            <a:ext cx="9144793" cy="1182727"/>
          </a:xfrm>
          <a:prstGeom prst="rect">
            <a:avLst/>
          </a:prstGeom>
        </p:spPr>
      </p:pic>
      <p:sp>
        <p:nvSpPr>
          <p:cNvPr id="3" name="Sous-titre 2"/>
          <p:cNvSpPr>
            <a:spLocks noGrp="1"/>
          </p:cNvSpPr>
          <p:nvPr>
            <p:ph type="subTitle" idx="1"/>
          </p:nvPr>
        </p:nvSpPr>
        <p:spPr>
          <a:xfrm>
            <a:off x="1549879" y="3314487"/>
            <a:ext cx="9144000" cy="1041251"/>
          </a:xfrm>
        </p:spPr>
        <p:txBody>
          <a:bodyPr/>
          <a:lstStyle/>
          <a:p>
            <a:r>
              <a:rPr lang="fr-FR" dirty="0" smtClean="0"/>
              <a:t>2</a:t>
            </a:r>
            <a:r>
              <a:rPr lang="fr-FR" baseline="30000" dirty="0" smtClean="0"/>
              <a:t>nde</a:t>
            </a:r>
            <a:r>
              <a:rPr lang="fr-FR" dirty="0" smtClean="0"/>
              <a:t> et enseignement de spécialité 1</a:t>
            </a:r>
            <a:r>
              <a:rPr lang="fr-FR" baseline="30000" dirty="0" smtClean="0"/>
              <a:t>ère</a:t>
            </a:r>
            <a:r>
              <a:rPr lang="fr-FR" dirty="0" smtClean="0"/>
              <a:t> </a:t>
            </a:r>
            <a:endParaRPr lang="fr-FR" dirty="0"/>
          </a:p>
        </p:txBody>
      </p:sp>
    </p:spTree>
    <p:extLst>
      <p:ext uri="{BB962C8B-B14F-4D97-AF65-F5344CB8AC3E}">
        <p14:creationId xmlns:p14="http://schemas.microsoft.com/office/powerpoint/2010/main" val="216841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63683" y="97004"/>
            <a:ext cx="7309738" cy="1329043"/>
          </a:xfrm>
          <a:prstGeom prst="rect">
            <a:avLst/>
          </a:prstGeom>
        </p:spPr>
      </p:pic>
      <p:sp>
        <p:nvSpPr>
          <p:cNvPr id="54" name="Rectangle 53"/>
          <p:cNvSpPr/>
          <p:nvPr/>
        </p:nvSpPr>
        <p:spPr>
          <a:xfrm rot="16200000">
            <a:off x="10967959" y="4372864"/>
            <a:ext cx="1406154" cy="261610"/>
          </a:xfrm>
          <a:prstGeom prst="rect">
            <a:avLst/>
          </a:prstGeom>
        </p:spPr>
        <p:txBody>
          <a:bodyPr wrap="none">
            <a:spAutoFit/>
          </a:bodyPr>
          <a:lstStyle/>
          <a:p>
            <a:r>
              <a:rPr lang="fr-FR" sz="1100" b="1" dirty="0">
                <a:latin typeface="Archive" panose="02000506040000020004" pitchFamily="50" charset="0"/>
              </a:rPr>
              <a:t>Mathématiques</a:t>
            </a:r>
            <a:endParaRPr lang="fr-FR" sz="1100" dirty="0"/>
          </a:p>
        </p:txBody>
      </p:sp>
      <p:sp>
        <p:nvSpPr>
          <p:cNvPr id="55" name="Rectangle 54"/>
          <p:cNvSpPr/>
          <p:nvPr/>
        </p:nvSpPr>
        <p:spPr>
          <a:xfrm rot="16200000">
            <a:off x="10359235" y="4349781"/>
            <a:ext cx="3192990" cy="307777"/>
          </a:xfrm>
          <a:prstGeom prst="rect">
            <a:avLst/>
          </a:prstGeom>
        </p:spPr>
        <p:txBody>
          <a:bodyPr wrap="none">
            <a:spAutoFit/>
          </a:bodyPr>
          <a:lstStyle/>
          <a:p>
            <a:r>
              <a:rPr lang="fr-FR" sz="1400" dirty="0"/>
              <a:t>2nde et enseignement de spécialité 1ère </a:t>
            </a:r>
          </a:p>
        </p:txBody>
      </p:sp>
      <p:sp>
        <p:nvSpPr>
          <p:cNvPr id="2" name="ZoneTexte 1"/>
          <p:cNvSpPr txBox="1"/>
          <p:nvPr/>
        </p:nvSpPr>
        <p:spPr>
          <a:xfrm>
            <a:off x="1280161" y="1684499"/>
            <a:ext cx="8005156" cy="3970318"/>
          </a:xfrm>
          <a:prstGeom prst="rect">
            <a:avLst/>
          </a:prstGeom>
          <a:noFill/>
        </p:spPr>
        <p:txBody>
          <a:bodyPr wrap="square" rtlCol="0">
            <a:spAutoFit/>
          </a:bodyPr>
          <a:lstStyle/>
          <a:p>
            <a:pPr marL="285750" indent="-285750">
              <a:buClr>
                <a:schemeClr val="accent5">
                  <a:lumMod val="40000"/>
                  <a:lumOff val="60000"/>
                </a:schemeClr>
              </a:buClr>
              <a:buFont typeface="Wingdings" panose="05000000000000000000" pitchFamily="2" charset="2"/>
              <a:buChar char="§"/>
            </a:pPr>
            <a:r>
              <a:rPr lang="fr-FR" dirty="0"/>
              <a:t>consolider les acquis du collège (voire de la seconde), développer le goût des mathématiques, faire l’expérience personnelle de l’efficacité des mathématiques, de la maîtrise de l’abstraction qui permet simplification et généralisation ; </a:t>
            </a:r>
          </a:p>
          <a:p>
            <a:pPr marL="285750" indent="-285750">
              <a:buClr>
                <a:schemeClr val="accent5">
                  <a:lumMod val="40000"/>
                  <a:lumOff val="60000"/>
                </a:schemeClr>
              </a:buClr>
              <a:buFont typeface="Wingdings" panose="05000000000000000000" pitchFamily="2" charset="2"/>
              <a:buChar char="§"/>
            </a:pPr>
            <a:endParaRPr lang="fr-FR" dirty="0"/>
          </a:p>
          <a:p>
            <a:pPr marL="285750" indent="-285750">
              <a:buClr>
                <a:schemeClr val="accent5">
                  <a:lumMod val="40000"/>
                  <a:lumOff val="60000"/>
                </a:schemeClr>
              </a:buClr>
              <a:buFont typeface="Wingdings" panose="05000000000000000000" pitchFamily="2" charset="2"/>
              <a:buChar char="§"/>
            </a:pPr>
            <a:r>
              <a:rPr lang="fr-FR" dirty="0"/>
              <a:t>développer des interactions avec d’autres enseignements ; </a:t>
            </a:r>
          </a:p>
          <a:p>
            <a:pPr marL="285750" indent="-285750">
              <a:buClr>
                <a:schemeClr val="accent5">
                  <a:lumMod val="40000"/>
                  <a:lumOff val="60000"/>
                </a:schemeClr>
              </a:buClr>
              <a:buFont typeface="Wingdings" panose="05000000000000000000" pitchFamily="2" charset="2"/>
              <a:buChar char="§"/>
            </a:pPr>
            <a:endParaRPr lang="fr-FR" dirty="0"/>
          </a:p>
          <a:p>
            <a:pPr marL="285750" indent="-285750">
              <a:buClr>
                <a:schemeClr val="accent5">
                  <a:lumMod val="40000"/>
                  <a:lumOff val="60000"/>
                </a:schemeClr>
              </a:buClr>
              <a:buFont typeface="Wingdings" panose="05000000000000000000" pitchFamily="2" charset="2"/>
              <a:buChar char="§"/>
            </a:pPr>
            <a:r>
              <a:rPr lang="fr-FR" dirty="0"/>
              <a:t>préparer au choix des enseignements de spécialité pour la classe de première ou de terminale ;</a:t>
            </a:r>
          </a:p>
          <a:p>
            <a:pPr marL="285750" indent="-285750">
              <a:buClr>
                <a:schemeClr val="accent5">
                  <a:lumMod val="40000"/>
                  <a:lumOff val="60000"/>
                </a:schemeClr>
              </a:buClr>
              <a:buFont typeface="Wingdings" panose="05000000000000000000" pitchFamily="2" charset="2"/>
              <a:buChar char="§"/>
            </a:pPr>
            <a:endParaRPr lang="fr-FR" dirty="0"/>
          </a:p>
          <a:p>
            <a:pPr marL="285750" indent="-285750">
              <a:buClr>
                <a:schemeClr val="accent5">
                  <a:lumMod val="40000"/>
                  <a:lumOff val="60000"/>
                </a:schemeClr>
              </a:buClr>
              <a:buFont typeface="Wingdings" panose="05000000000000000000" pitchFamily="2" charset="2"/>
              <a:buChar char="§"/>
            </a:pPr>
            <a:r>
              <a:rPr lang="fr-FR" dirty="0"/>
              <a:t>assurer les bases mathématiques nécessaires à toutes les poursuites d’études ;</a:t>
            </a:r>
          </a:p>
          <a:p>
            <a:pPr marL="285750" indent="-285750">
              <a:buClr>
                <a:schemeClr val="accent5">
                  <a:lumMod val="40000"/>
                  <a:lumOff val="60000"/>
                </a:schemeClr>
              </a:buClr>
              <a:buFont typeface="Wingdings" panose="05000000000000000000" pitchFamily="2" charset="2"/>
              <a:buChar char="§"/>
            </a:pPr>
            <a:endParaRPr lang="fr-FR" dirty="0"/>
          </a:p>
          <a:p>
            <a:pPr marL="285750" indent="-285750">
              <a:buClr>
                <a:schemeClr val="accent5">
                  <a:lumMod val="40000"/>
                  <a:lumOff val="60000"/>
                </a:schemeClr>
              </a:buClr>
              <a:buFont typeface="Wingdings" panose="05000000000000000000" pitchFamily="2" charset="2"/>
              <a:buChar char="§"/>
            </a:pPr>
            <a:r>
              <a:rPr lang="fr-FR" dirty="0"/>
              <a:t>développer les six compétences mathématiques : chercher, modéliser, représenter, raisonner, calculer, communiquer.</a:t>
            </a:r>
          </a:p>
          <a:p>
            <a:endParaRPr lang="fr-FR" dirty="0"/>
          </a:p>
        </p:txBody>
      </p:sp>
      <p:sp>
        <p:nvSpPr>
          <p:cNvPr id="5" name="Titre 4"/>
          <p:cNvSpPr>
            <a:spLocks noGrp="1"/>
          </p:cNvSpPr>
          <p:nvPr>
            <p:ph type="ctrTitle"/>
          </p:nvPr>
        </p:nvSpPr>
        <p:spPr/>
        <p:txBody>
          <a:bodyPr/>
          <a:lstStyle/>
          <a:p>
            <a:endParaRPr lang="fr-FR"/>
          </a:p>
        </p:txBody>
      </p:sp>
    </p:spTree>
    <p:extLst>
      <p:ext uri="{BB962C8B-B14F-4D97-AF65-F5344CB8AC3E}">
        <p14:creationId xmlns:p14="http://schemas.microsoft.com/office/powerpoint/2010/main" val="398412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54103" y="92171"/>
            <a:ext cx="7309738" cy="1329043"/>
          </a:xfrm>
          <a:prstGeom prst="rect">
            <a:avLst/>
          </a:prstGeom>
        </p:spPr>
      </p:pic>
      <p:sp>
        <p:nvSpPr>
          <p:cNvPr id="3" name="Rectangle 2"/>
          <p:cNvSpPr/>
          <p:nvPr/>
        </p:nvSpPr>
        <p:spPr>
          <a:xfrm>
            <a:off x="2027569" y="451858"/>
            <a:ext cx="9455527" cy="6435600"/>
          </a:xfrm>
          <a:prstGeom prst="rect">
            <a:avLst/>
          </a:prstGeom>
          <a:noFill/>
        </p:spPr>
      </p:sp>
      <p:sp>
        <p:nvSpPr>
          <p:cNvPr id="54" name="Rectangle 53"/>
          <p:cNvSpPr/>
          <p:nvPr/>
        </p:nvSpPr>
        <p:spPr>
          <a:xfrm rot="16200000">
            <a:off x="10967959" y="4372864"/>
            <a:ext cx="1406154" cy="261610"/>
          </a:xfrm>
          <a:prstGeom prst="rect">
            <a:avLst/>
          </a:prstGeom>
        </p:spPr>
        <p:txBody>
          <a:bodyPr wrap="none">
            <a:spAutoFit/>
          </a:bodyPr>
          <a:lstStyle/>
          <a:p>
            <a:r>
              <a:rPr lang="fr-FR" sz="1100" b="1" dirty="0">
                <a:latin typeface="Archive" panose="02000506040000020004" pitchFamily="50" charset="0"/>
              </a:rPr>
              <a:t>Mathématiques</a:t>
            </a:r>
            <a:endParaRPr lang="fr-FR" sz="1100" dirty="0"/>
          </a:p>
        </p:txBody>
      </p:sp>
      <p:sp>
        <p:nvSpPr>
          <p:cNvPr id="55" name="Rectangle 54"/>
          <p:cNvSpPr/>
          <p:nvPr/>
        </p:nvSpPr>
        <p:spPr>
          <a:xfrm rot="16200000">
            <a:off x="10359235" y="4349781"/>
            <a:ext cx="3192990" cy="307777"/>
          </a:xfrm>
          <a:prstGeom prst="rect">
            <a:avLst/>
          </a:prstGeom>
        </p:spPr>
        <p:txBody>
          <a:bodyPr wrap="none">
            <a:spAutoFit/>
          </a:bodyPr>
          <a:lstStyle/>
          <a:p>
            <a:r>
              <a:rPr lang="fr-FR" sz="1400" dirty="0"/>
              <a:t>2nde et enseignement de spécialité 1ère </a:t>
            </a:r>
          </a:p>
        </p:txBody>
      </p:sp>
      <p:sp>
        <p:nvSpPr>
          <p:cNvPr id="2" name="ZoneTexte 1"/>
          <p:cNvSpPr txBox="1"/>
          <p:nvPr/>
        </p:nvSpPr>
        <p:spPr>
          <a:xfrm>
            <a:off x="1280161" y="1684499"/>
            <a:ext cx="8005156" cy="4524315"/>
          </a:xfrm>
          <a:prstGeom prst="rect">
            <a:avLst/>
          </a:prstGeom>
          <a:noFill/>
        </p:spPr>
        <p:txBody>
          <a:bodyPr wrap="square" rtlCol="0">
            <a:spAutoFit/>
          </a:bodyPr>
          <a:lstStyle/>
          <a:p>
            <a:pPr marL="285750" indent="-285750">
              <a:buClr>
                <a:schemeClr val="accent5">
                  <a:lumMod val="40000"/>
                  <a:lumOff val="60000"/>
                </a:schemeClr>
              </a:buClr>
              <a:buFont typeface="Wingdings" panose="05000000000000000000" pitchFamily="2" charset="2"/>
              <a:buChar char="§"/>
            </a:pPr>
            <a:r>
              <a:rPr lang="fr-FR" dirty="0"/>
              <a:t>Algèbre ;</a:t>
            </a:r>
          </a:p>
          <a:p>
            <a:pPr marL="285750" indent="-285750">
              <a:buClr>
                <a:schemeClr val="accent5">
                  <a:lumMod val="40000"/>
                  <a:lumOff val="60000"/>
                </a:schemeClr>
              </a:buClr>
              <a:buFont typeface="Wingdings" panose="05000000000000000000" pitchFamily="2" charset="2"/>
              <a:buChar char="§"/>
            </a:pPr>
            <a:r>
              <a:rPr lang="fr-FR" dirty="0"/>
              <a:t>Analyse ;</a:t>
            </a:r>
          </a:p>
          <a:p>
            <a:pPr marL="285750" indent="-285750">
              <a:buClr>
                <a:schemeClr val="accent5">
                  <a:lumMod val="40000"/>
                  <a:lumOff val="60000"/>
                </a:schemeClr>
              </a:buClr>
              <a:buFont typeface="Wingdings" panose="05000000000000000000" pitchFamily="2" charset="2"/>
              <a:buChar char="§"/>
            </a:pPr>
            <a:r>
              <a:rPr lang="fr-FR" dirty="0"/>
              <a:t>Géométrie ;</a:t>
            </a:r>
          </a:p>
          <a:p>
            <a:pPr marL="285750" indent="-285750">
              <a:buClr>
                <a:schemeClr val="accent5">
                  <a:lumMod val="40000"/>
                  <a:lumOff val="60000"/>
                </a:schemeClr>
              </a:buClr>
              <a:buFont typeface="Wingdings" panose="05000000000000000000" pitchFamily="2" charset="2"/>
              <a:buChar char="§"/>
            </a:pPr>
            <a:r>
              <a:rPr lang="fr-FR" dirty="0"/>
              <a:t>Probabilités et statistique ;</a:t>
            </a:r>
          </a:p>
          <a:p>
            <a:pPr marL="285750" indent="-285750">
              <a:buClr>
                <a:schemeClr val="accent5">
                  <a:lumMod val="40000"/>
                  <a:lumOff val="60000"/>
                </a:schemeClr>
              </a:buClr>
              <a:buFont typeface="Wingdings" panose="05000000000000000000" pitchFamily="2" charset="2"/>
              <a:buChar char="§"/>
            </a:pPr>
            <a:r>
              <a:rPr lang="fr-FR" dirty="0"/>
              <a:t>Algorithmique et programmation.</a:t>
            </a:r>
          </a:p>
          <a:p>
            <a:pPr marL="285750" indent="-285750">
              <a:buClr>
                <a:schemeClr val="accent5">
                  <a:lumMod val="40000"/>
                  <a:lumOff val="60000"/>
                </a:schemeClr>
              </a:buClr>
              <a:buFont typeface="Wingdings" panose="05000000000000000000" pitchFamily="2" charset="2"/>
              <a:buChar char="§"/>
            </a:pPr>
            <a:endParaRPr lang="fr-FR" dirty="0"/>
          </a:p>
          <a:p>
            <a:pPr>
              <a:buClr>
                <a:schemeClr val="accent5">
                  <a:lumMod val="40000"/>
                  <a:lumOff val="60000"/>
                </a:schemeClr>
              </a:buClr>
            </a:pPr>
            <a:r>
              <a:rPr lang="fr-FR" dirty="0"/>
              <a:t>Dans chaque partie, un volet </a:t>
            </a:r>
            <a:r>
              <a:rPr lang="fr-FR" b="1" i="1" dirty="0"/>
              <a:t>Histoire des mathématiques</a:t>
            </a:r>
            <a:r>
              <a:rPr lang="fr-FR" dirty="0"/>
              <a:t>, </a:t>
            </a:r>
            <a:r>
              <a:rPr lang="fr-FR" b="1" dirty="0"/>
              <a:t>des démonstrations et algorithmes</a:t>
            </a:r>
            <a:r>
              <a:rPr lang="fr-FR" dirty="0"/>
              <a:t> exemplaires, un </a:t>
            </a:r>
            <a:r>
              <a:rPr lang="fr-FR" b="1" dirty="0"/>
              <a:t>apprentissage de la logique</a:t>
            </a:r>
            <a:r>
              <a:rPr lang="fr-FR" dirty="0"/>
              <a:t>.</a:t>
            </a:r>
          </a:p>
          <a:p>
            <a:pPr marL="285750" indent="-285750">
              <a:buClr>
                <a:schemeClr val="accent5">
                  <a:lumMod val="40000"/>
                  <a:lumOff val="60000"/>
                </a:schemeClr>
              </a:buClr>
              <a:buFont typeface="Wingdings" panose="05000000000000000000" pitchFamily="2" charset="2"/>
              <a:buChar char="§"/>
            </a:pPr>
            <a:endParaRPr lang="fr-FR" dirty="0"/>
          </a:p>
          <a:p>
            <a:pPr>
              <a:buClr>
                <a:schemeClr val="accent5">
                  <a:lumMod val="40000"/>
                  <a:lumOff val="60000"/>
                </a:schemeClr>
              </a:buClr>
            </a:pPr>
            <a:r>
              <a:rPr lang="fr-FR" dirty="0"/>
              <a:t>Une utilisation </a:t>
            </a:r>
            <a:r>
              <a:rPr lang="fr-FR" b="1" dirty="0"/>
              <a:t>par les élèves</a:t>
            </a:r>
            <a:r>
              <a:rPr lang="fr-FR" dirty="0"/>
              <a:t> de logiciels, d’outils de visualisation et de représentation, de calcul (numérique ou formel), de simulation, de </a:t>
            </a:r>
            <a:r>
              <a:rPr lang="fr-FR" b="1" dirty="0"/>
              <a:t>programmation</a:t>
            </a:r>
            <a:r>
              <a:rPr lang="fr-FR" dirty="0"/>
              <a:t> pour développer la possibilité d’expérimenter et ouvrir largement le dialogue entre l’observation et la démonstration.</a:t>
            </a:r>
          </a:p>
          <a:p>
            <a:pPr marL="285750" indent="-285750">
              <a:buClr>
                <a:schemeClr val="accent5">
                  <a:lumMod val="40000"/>
                  <a:lumOff val="60000"/>
                </a:schemeClr>
              </a:buClr>
              <a:buFont typeface="Wingdings" panose="05000000000000000000" pitchFamily="2" charset="2"/>
              <a:buChar char="§"/>
            </a:pPr>
            <a:endParaRPr lang="fr-FR" dirty="0"/>
          </a:p>
          <a:p>
            <a:pPr>
              <a:buClr>
                <a:schemeClr val="accent5">
                  <a:lumMod val="40000"/>
                  <a:lumOff val="60000"/>
                </a:schemeClr>
              </a:buClr>
            </a:pPr>
            <a:r>
              <a:rPr lang="fr-FR" dirty="0"/>
              <a:t>Une évaluation des acquis reposant sur des travaux divers dans et hors la classe.</a:t>
            </a:r>
          </a:p>
          <a:p>
            <a:endParaRPr lang="fr-FR" dirty="0"/>
          </a:p>
        </p:txBody>
      </p:sp>
      <p:sp>
        <p:nvSpPr>
          <p:cNvPr id="5" name="Titre 4"/>
          <p:cNvSpPr>
            <a:spLocks noGrp="1"/>
          </p:cNvSpPr>
          <p:nvPr>
            <p:ph type="ctrTitle"/>
          </p:nvPr>
        </p:nvSpPr>
        <p:spPr/>
        <p:txBody>
          <a:bodyPr/>
          <a:lstStyle/>
          <a:p>
            <a:endParaRPr lang="fr-FR"/>
          </a:p>
        </p:txBody>
      </p:sp>
    </p:spTree>
    <p:extLst>
      <p:ext uri="{BB962C8B-B14F-4D97-AF65-F5344CB8AC3E}">
        <p14:creationId xmlns:p14="http://schemas.microsoft.com/office/powerpoint/2010/main" val="49965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560481" y="92171"/>
            <a:ext cx="10437257" cy="1329043"/>
          </a:xfrm>
          <a:prstGeom prst="rect">
            <a:avLst/>
          </a:prstGeom>
        </p:spPr>
      </p:pic>
      <p:sp>
        <p:nvSpPr>
          <p:cNvPr id="3" name="Rectangle 2"/>
          <p:cNvSpPr/>
          <p:nvPr/>
        </p:nvSpPr>
        <p:spPr>
          <a:xfrm>
            <a:off x="2027569" y="451858"/>
            <a:ext cx="9455527" cy="6435600"/>
          </a:xfrm>
          <a:prstGeom prst="rect">
            <a:avLst/>
          </a:prstGeom>
          <a:noFill/>
        </p:spPr>
      </p:sp>
      <p:sp>
        <p:nvSpPr>
          <p:cNvPr id="54" name="Rectangle 53"/>
          <p:cNvSpPr/>
          <p:nvPr/>
        </p:nvSpPr>
        <p:spPr>
          <a:xfrm rot="16200000">
            <a:off x="10967959" y="4372864"/>
            <a:ext cx="1406154" cy="261610"/>
          </a:xfrm>
          <a:prstGeom prst="rect">
            <a:avLst/>
          </a:prstGeom>
        </p:spPr>
        <p:txBody>
          <a:bodyPr wrap="none">
            <a:spAutoFit/>
          </a:bodyPr>
          <a:lstStyle/>
          <a:p>
            <a:r>
              <a:rPr lang="fr-FR" sz="1100" b="1" dirty="0">
                <a:latin typeface="Archive" panose="02000506040000020004" pitchFamily="50" charset="0"/>
              </a:rPr>
              <a:t>Mathématiques</a:t>
            </a:r>
            <a:endParaRPr lang="fr-FR" sz="1100" dirty="0"/>
          </a:p>
        </p:txBody>
      </p:sp>
      <p:sp>
        <p:nvSpPr>
          <p:cNvPr id="55" name="Rectangle 54"/>
          <p:cNvSpPr/>
          <p:nvPr/>
        </p:nvSpPr>
        <p:spPr>
          <a:xfrm rot="16200000">
            <a:off x="10359235" y="4349781"/>
            <a:ext cx="3192990" cy="307777"/>
          </a:xfrm>
          <a:prstGeom prst="rect">
            <a:avLst/>
          </a:prstGeom>
        </p:spPr>
        <p:txBody>
          <a:bodyPr wrap="none">
            <a:spAutoFit/>
          </a:bodyPr>
          <a:lstStyle/>
          <a:p>
            <a:r>
              <a:rPr lang="fr-FR" sz="1400" dirty="0"/>
              <a:t>2nde et enseignement de spécialité 1ère </a:t>
            </a:r>
          </a:p>
        </p:txBody>
      </p:sp>
      <p:sp>
        <p:nvSpPr>
          <p:cNvPr id="2" name="ZoneTexte 1"/>
          <p:cNvSpPr txBox="1"/>
          <p:nvPr/>
        </p:nvSpPr>
        <p:spPr>
          <a:xfrm>
            <a:off x="3387825" y="1852848"/>
            <a:ext cx="6605846" cy="4247317"/>
          </a:xfrm>
          <a:prstGeom prst="rect">
            <a:avLst/>
          </a:prstGeom>
          <a:noFill/>
        </p:spPr>
        <p:txBody>
          <a:bodyPr wrap="square" rtlCol="0">
            <a:spAutoFit/>
          </a:bodyPr>
          <a:lstStyle/>
          <a:p>
            <a:pPr marL="285750" indent="-285750">
              <a:lnSpc>
                <a:spcPct val="150000"/>
              </a:lnSpc>
              <a:buClr>
                <a:schemeClr val="accent5">
                  <a:lumMod val="40000"/>
                  <a:lumOff val="60000"/>
                </a:schemeClr>
              </a:buClr>
              <a:buFont typeface="Wingdings" panose="05000000000000000000" pitchFamily="2" charset="2"/>
              <a:buChar char="§"/>
            </a:pPr>
            <a:r>
              <a:rPr lang="fr-FR" b="1" dirty="0"/>
              <a:t>chercher</a:t>
            </a:r>
            <a:r>
              <a:rPr lang="fr-FR" dirty="0"/>
              <a:t>, expérimenter, en particulier à l’aide d’outils logiciels ; </a:t>
            </a:r>
          </a:p>
          <a:p>
            <a:pPr marL="285750" indent="-285750">
              <a:lnSpc>
                <a:spcPct val="150000"/>
              </a:lnSpc>
              <a:buClr>
                <a:schemeClr val="accent5">
                  <a:lumMod val="40000"/>
                  <a:lumOff val="60000"/>
                </a:schemeClr>
              </a:buClr>
              <a:buFont typeface="Wingdings" panose="05000000000000000000" pitchFamily="2" charset="2"/>
              <a:buChar char="§"/>
            </a:pPr>
            <a:r>
              <a:rPr lang="fr-FR" b="1" dirty="0"/>
              <a:t>modéliser</a:t>
            </a:r>
            <a:r>
              <a:rPr lang="fr-FR" dirty="0"/>
              <a:t>, faire une simulation, valider ou invalider un modèle ; </a:t>
            </a:r>
          </a:p>
          <a:p>
            <a:pPr marL="285750" indent="-285750">
              <a:lnSpc>
                <a:spcPct val="150000"/>
              </a:lnSpc>
              <a:buClr>
                <a:schemeClr val="accent5">
                  <a:lumMod val="40000"/>
                  <a:lumOff val="60000"/>
                </a:schemeClr>
              </a:buClr>
              <a:buFont typeface="Wingdings" panose="05000000000000000000" pitchFamily="2" charset="2"/>
              <a:buChar char="§"/>
            </a:pPr>
            <a:r>
              <a:rPr lang="fr-FR" b="1" dirty="0"/>
              <a:t>représenter</a:t>
            </a:r>
            <a:r>
              <a:rPr lang="fr-FR" dirty="0"/>
              <a:t>, choisir un cadre (numérique, algébrique, géométrique...), changer de registre ; </a:t>
            </a:r>
          </a:p>
          <a:p>
            <a:pPr marL="285750" indent="-285750">
              <a:lnSpc>
                <a:spcPct val="150000"/>
              </a:lnSpc>
              <a:buClr>
                <a:schemeClr val="accent5">
                  <a:lumMod val="40000"/>
                  <a:lumOff val="60000"/>
                </a:schemeClr>
              </a:buClr>
              <a:buFont typeface="Wingdings" panose="05000000000000000000" pitchFamily="2" charset="2"/>
              <a:buChar char="§"/>
            </a:pPr>
            <a:r>
              <a:rPr lang="fr-FR" b="1" dirty="0"/>
              <a:t>raisonner</a:t>
            </a:r>
            <a:r>
              <a:rPr lang="fr-FR" dirty="0"/>
              <a:t>, démontrer, trouver des résultats partiels et les mettre en perspective ; </a:t>
            </a:r>
          </a:p>
          <a:p>
            <a:pPr marL="285750" indent="-285750">
              <a:lnSpc>
                <a:spcPct val="150000"/>
              </a:lnSpc>
              <a:buClr>
                <a:schemeClr val="accent5">
                  <a:lumMod val="40000"/>
                  <a:lumOff val="60000"/>
                </a:schemeClr>
              </a:buClr>
              <a:buFont typeface="Wingdings" panose="05000000000000000000" pitchFamily="2" charset="2"/>
              <a:buChar char="§"/>
            </a:pPr>
            <a:r>
              <a:rPr lang="fr-FR" b="1" dirty="0"/>
              <a:t>calculer</a:t>
            </a:r>
            <a:r>
              <a:rPr lang="fr-FR" dirty="0"/>
              <a:t>, appliquer des techniques et mettre en œuvre des algorithmes ; </a:t>
            </a:r>
          </a:p>
          <a:p>
            <a:pPr marL="285750" indent="-285750">
              <a:lnSpc>
                <a:spcPct val="150000"/>
              </a:lnSpc>
              <a:buClr>
                <a:schemeClr val="accent5">
                  <a:lumMod val="40000"/>
                  <a:lumOff val="60000"/>
                </a:schemeClr>
              </a:buClr>
              <a:buFont typeface="Wingdings" panose="05000000000000000000" pitchFamily="2" charset="2"/>
              <a:buChar char="§"/>
            </a:pPr>
            <a:r>
              <a:rPr lang="fr-FR" b="1" dirty="0"/>
              <a:t>communiquer</a:t>
            </a:r>
            <a:r>
              <a:rPr lang="fr-FR" dirty="0"/>
              <a:t> un résultat par oral ou par écrit, expliquer une démarche. </a:t>
            </a:r>
          </a:p>
        </p:txBody>
      </p:sp>
      <p:pic>
        <p:nvPicPr>
          <p:cNvPr id="4" name="Image 3"/>
          <p:cNvPicPr>
            <a:picLocks noChangeAspect="1"/>
          </p:cNvPicPr>
          <p:nvPr/>
        </p:nvPicPr>
        <p:blipFill rotWithShape="1">
          <a:blip r:embed="rId3">
            <a:clrChange>
              <a:clrFrom>
                <a:srgbClr val="FFFFFF"/>
              </a:clrFrom>
              <a:clrTo>
                <a:srgbClr val="FFFFFF">
                  <a:alpha val="0"/>
                </a:srgbClr>
              </a:clrTo>
            </a:clrChange>
          </a:blip>
          <a:srcRect r="53133"/>
          <a:stretch/>
        </p:blipFill>
        <p:spPr>
          <a:xfrm>
            <a:off x="922038" y="2034964"/>
            <a:ext cx="2096792" cy="1957734"/>
          </a:xfrm>
          <a:prstGeom prst="rect">
            <a:avLst/>
          </a:prstGeom>
        </p:spPr>
      </p:pic>
      <p:pic>
        <p:nvPicPr>
          <p:cNvPr id="9" name="Image 8"/>
          <p:cNvPicPr>
            <a:picLocks noChangeAspect="1"/>
          </p:cNvPicPr>
          <p:nvPr/>
        </p:nvPicPr>
        <p:blipFill rotWithShape="1">
          <a:blip r:embed="rId3">
            <a:clrChange>
              <a:clrFrom>
                <a:srgbClr val="FFFFFF"/>
              </a:clrFrom>
              <a:clrTo>
                <a:srgbClr val="FFFFFF">
                  <a:alpha val="0"/>
                </a:srgbClr>
              </a:clrTo>
            </a:clrChange>
          </a:blip>
          <a:srcRect l="49529"/>
          <a:stretch/>
        </p:blipFill>
        <p:spPr>
          <a:xfrm>
            <a:off x="861214" y="3800592"/>
            <a:ext cx="2071100" cy="1789658"/>
          </a:xfrm>
          <a:prstGeom prst="rect">
            <a:avLst/>
          </a:prstGeom>
        </p:spPr>
      </p:pic>
      <p:sp>
        <p:nvSpPr>
          <p:cNvPr id="6" name="Titre 5"/>
          <p:cNvSpPr>
            <a:spLocks noGrp="1"/>
          </p:cNvSpPr>
          <p:nvPr>
            <p:ph type="ctrTitle"/>
          </p:nvPr>
        </p:nvSpPr>
        <p:spPr/>
        <p:txBody>
          <a:bodyPr/>
          <a:lstStyle/>
          <a:p>
            <a:endParaRPr lang="fr-FR"/>
          </a:p>
        </p:txBody>
      </p:sp>
    </p:spTree>
    <p:extLst>
      <p:ext uri="{BB962C8B-B14F-4D97-AF65-F5344CB8AC3E}">
        <p14:creationId xmlns:p14="http://schemas.microsoft.com/office/powerpoint/2010/main" val="3027932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TotalTime>
  <Words>287</Words>
  <Application>Microsoft Office PowerPoint</Application>
  <PresentationFormat>Grand écran</PresentationFormat>
  <Paragraphs>33</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Archive</vt: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 Bouteloup</dc:creator>
  <cp:lastModifiedBy>Gwladys Lucas</cp:lastModifiedBy>
  <cp:revision>76</cp:revision>
  <dcterms:created xsi:type="dcterms:W3CDTF">2019-01-30T08:43:38Z</dcterms:created>
  <dcterms:modified xsi:type="dcterms:W3CDTF">2019-02-19T14:16:49Z</dcterms:modified>
</cp:coreProperties>
</file>