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5" r:id="rId2"/>
    <p:sldId id="266" r:id="rId3"/>
    <p:sldId id="267" r:id="rId4"/>
    <p:sldId id="268"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3520D-833A-4FFE-96CB-A4F5EC379A79}" type="datetimeFigureOut">
              <a:rPr lang="fr-FR" smtClean="0"/>
              <a:t>19/02/2019</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14C5C-C6B3-4C03-8830-5B5D87832E9B}" type="slidenum">
              <a:rPr lang="fr-FR" smtClean="0"/>
              <a:t>‹N°›</a:t>
            </a:fld>
            <a:endParaRPr lang="fr-FR" dirty="0"/>
          </a:p>
        </p:txBody>
      </p:sp>
    </p:spTree>
    <p:extLst>
      <p:ext uri="{BB962C8B-B14F-4D97-AF65-F5344CB8AC3E}">
        <p14:creationId xmlns:p14="http://schemas.microsoft.com/office/powerpoint/2010/main" val="255952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478895"/>
            <a:ext cx="9144000" cy="840331"/>
          </a:xfrm>
        </p:spPr>
        <p:txBody>
          <a:bodyPr anchor="ctr">
            <a:normAutofit/>
          </a:bodyPr>
          <a:lstStyle>
            <a:lvl1pPr algn="ctr">
              <a:defRPr sz="4400">
                <a:latin typeface="Archive" panose="02000506040000020004" pitchFamily="50" charset="0"/>
              </a:defRPr>
            </a:lvl1pPr>
          </a:lstStyle>
          <a:p>
            <a:endParaRPr lang="fr-FR" dirty="0"/>
          </a:p>
        </p:txBody>
      </p:sp>
      <p:sp>
        <p:nvSpPr>
          <p:cNvPr id="3" name="Sous-titre 2"/>
          <p:cNvSpPr>
            <a:spLocks noGrp="1"/>
          </p:cNvSpPr>
          <p:nvPr>
            <p:ph type="subTitle" idx="1"/>
          </p:nvPr>
        </p:nvSpPr>
        <p:spPr>
          <a:xfrm>
            <a:off x="1524000" y="3400750"/>
            <a:ext cx="9144000" cy="1041251"/>
          </a:xfrm>
        </p:spPr>
        <p:txBody>
          <a:bodyPr anchor="ct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grpSp>
        <p:nvGrpSpPr>
          <p:cNvPr id="7" name="Groupe 6"/>
          <p:cNvGrpSpPr/>
          <p:nvPr userDrawn="1"/>
        </p:nvGrpSpPr>
        <p:grpSpPr>
          <a:xfrm>
            <a:off x="0" y="0"/>
            <a:ext cx="12192000" cy="1796902"/>
            <a:chOff x="0" y="0"/>
            <a:chExt cx="12192000" cy="1796902"/>
          </a:xfrm>
        </p:grpSpPr>
        <p:sp>
          <p:nvSpPr>
            <p:cNvPr id="8" name="Rectangle 7"/>
            <p:cNvSpPr/>
            <p:nvPr/>
          </p:nvSpPr>
          <p:spPr>
            <a:xfrm>
              <a:off x="0" y="0"/>
              <a:ext cx="12192000" cy="1796902"/>
            </a:xfrm>
            <a:prstGeom prst="rect">
              <a:avLst/>
            </a:prstGeom>
            <a:solidFill>
              <a:srgbClr val="95B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p:nvPicPr>
          <p:blipFill>
            <a:blip r:embed="rId2"/>
            <a:stretch>
              <a:fillRect/>
            </a:stretch>
          </p:blipFill>
          <p:spPr>
            <a:xfrm>
              <a:off x="6705049" y="165151"/>
              <a:ext cx="2724841" cy="1382251"/>
            </a:xfrm>
            <a:prstGeom prst="rect">
              <a:avLst/>
            </a:prstGeom>
          </p:spPr>
        </p:pic>
        <p:pic>
          <p:nvPicPr>
            <p:cNvPr id="10" name="Image 9"/>
            <p:cNvPicPr>
              <a:picLocks noChangeAspect="1"/>
            </p:cNvPicPr>
            <p:nvPr/>
          </p:nvPicPr>
          <p:blipFill rotWithShape="1">
            <a:blip r:embed="rId3"/>
            <a:srcRect l="79101" t="8702" r="2747" b="68166"/>
            <a:stretch/>
          </p:blipFill>
          <p:spPr>
            <a:xfrm>
              <a:off x="9744162" y="542526"/>
              <a:ext cx="2295437" cy="711850"/>
            </a:xfrm>
            <a:prstGeom prst="rect">
              <a:avLst/>
            </a:prstGeom>
          </p:spPr>
        </p:pic>
        <p:sp>
          <p:nvSpPr>
            <p:cNvPr id="11" name="Rectangle 10"/>
            <p:cNvSpPr/>
            <p:nvPr/>
          </p:nvSpPr>
          <p:spPr>
            <a:xfrm>
              <a:off x="2940817" y="292921"/>
              <a:ext cx="783403" cy="698546"/>
            </a:xfrm>
            <a:prstGeom prst="rect">
              <a:avLst/>
            </a:prstGeom>
            <a:solidFill>
              <a:srgbClr val="95B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p:cNvSpPr/>
            <p:nvPr/>
          </p:nvSpPr>
          <p:spPr>
            <a:xfrm>
              <a:off x="230983" y="642194"/>
              <a:ext cx="6769052" cy="647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smtClean="0">
                  <a:solidFill>
                    <a:schemeClr val="tx1"/>
                  </a:solidFill>
                  <a:latin typeface="Archive" panose="02000506040000020004" pitchFamily="50" charset="0"/>
                </a:rPr>
                <a:t>LE NOUVEAU Lycée général et technologique</a:t>
              </a:r>
            </a:p>
          </p:txBody>
        </p:sp>
        <p:pic>
          <p:nvPicPr>
            <p:cNvPr id="13" name="Image 12"/>
            <p:cNvPicPr>
              <a:picLocks noChangeAspect="1"/>
            </p:cNvPicPr>
            <p:nvPr/>
          </p:nvPicPr>
          <p:blipFill rotWithShape="1">
            <a:blip r:embed="rId3"/>
            <a:srcRect l="9610" t="8702" r="77609" b="62724"/>
            <a:stretch/>
          </p:blipFill>
          <p:spPr>
            <a:xfrm>
              <a:off x="222457" y="51768"/>
              <a:ext cx="1036515" cy="563910"/>
            </a:xfrm>
            <a:prstGeom prst="rect">
              <a:avLst/>
            </a:prstGeom>
          </p:spPr>
        </p:pic>
      </p:grpSp>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83221" y="5564778"/>
            <a:ext cx="1825557" cy="917024"/>
          </a:xfrm>
          <a:prstGeom prst="rect">
            <a:avLst/>
          </a:prstGeom>
        </p:spPr>
      </p:pic>
    </p:spTree>
    <p:extLst>
      <p:ext uri="{BB962C8B-B14F-4D97-AF65-F5344CB8AC3E}">
        <p14:creationId xmlns:p14="http://schemas.microsoft.com/office/powerpoint/2010/main" val="65202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5B182DF-BDDF-458B-8917-36D9B9A04D5A}" type="datetimeFigureOut">
              <a:rPr lang="fr-FR" smtClean="0"/>
              <a:pPr/>
              <a:t>19/02/2019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89377C9-1544-4635-A66C-685022EEEB61}" type="slidenum">
              <a:rPr lang="fr-FR" smtClean="0"/>
              <a:pPr/>
              <a:t>‹N°›</a:t>
            </a:fld>
            <a:endParaRPr lang="fr-FR" dirty="0"/>
          </a:p>
        </p:txBody>
      </p:sp>
    </p:spTree>
    <p:extLst>
      <p:ext uri="{BB962C8B-B14F-4D97-AF65-F5344CB8AC3E}">
        <p14:creationId xmlns:p14="http://schemas.microsoft.com/office/powerpoint/2010/main" val="3333198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5B182DF-BDDF-458B-8917-36D9B9A04D5A}" type="datetimeFigureOut">
              <a:rPr lang="fr-FR" smtClean="0"/>
              <a:pPr/>
              <a:t>19/02/2019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89377C9-1544-4635-A66C-685022EEEB61}" type="slidenum">
              <a:rPr lang="fr-FR" smtClean="0"/>
              <a:pPr/>
              <a:t>‹N°›</a:t>
            </a:fld>
            <a:endParaRPr lang="fr-FR" dirty="0"/>
          </a:p>
        </p:txBody>
      </p:sp>
    </p:spTree>
    <p:extLst>
      <p:ext uri="{BB962C8B-B14F-4D97-AF65-F5344CB8AC3E}">
        <p14:creationId xmlns:p14="http://schemas.microsoft.com/office/powerpoint/2010/main" val="360552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srcRect l="1" r="3544"/>
          <a:stretch/>
        </p:blipFill>
        <p:spPr>
          <a:xfrm>
            <a:off x="11339338" y="-594"/>
            <a:ext cx="852662" cy="6858594"/>
          </a:xfrm>
          <a:prstGeom prst="rect">
            <a:avLst/>
          </a:prstGeom>
        </p:spPr>
      </p:pic>
      <p:sp>
        <p:nvSpPr>
          <p:cNvPr id="7" name="Titre 1"/>
          <p:cNvSpPr>
            <a:spLocks noGrp="1"/>
          </p:cNvSpPr>
          <p:nvPr>
            <p:ph type="ctrTitle"/>
          </p:nvPr>
        </p:nvSpPr>
        <p:spPr>
          <a:xfrm rot="16200000">
            <a:off x="10805960" y="5033246"/>
            <a:ext cx="2018846" cy="389590"/>
          </a:xfrm>
        </p:spPr>
        <p:txBody>
          <a:bodyPr anchor="ctr">
            <a:normAutofit/>
          </a:bodyPr>
          <a:lstStyle>
            <a:lvl1pPr algn="ctr">
              <a:defRPr sz="1100">
                <a:latin typeface="Archive" panose="02000506040000020004" pitchFamily="50" charset="0"/>
              </a:defRPr>
            </a:lvl1pPr>
          </a:lstStyle>
          <a:p>
            <a:endParaRPr lang="fr-FR" dirty="0"/>
          </a:p>
        </p:txBody>
      </p:sp>
      <p:sp>
        <p:nvSpPr>
          <p:cNvPr id="8" name="Sous-titre 2"/>
          <p:cNvSpPr>
            <a:spLocks noGrp="1"/>
          </p:cNvSpPr>
          <p:nvPr>
            <p:ph type="subTitle" idx="1"/>
          </p:nvPr>
        </p:nvSpPr>
        <p:spPr>
          <a:xfrm rot="16200000">
            <a:off x="10238517" y="2469990"/>
            <a:ext cx="3107666" cy="389590"/>
          </a:xfrm>
        </p:spPr>
        <p:txBody>
          <a:bodyPr anchor="ctr">
            <a:normAutofit/>
          </a:bodyPr>
          <a:lstStyle>
            <a:lvl1pPr marL="0" indent="0" algn="ctr">
              <a:buNone/>
              <a:defRPr sz="1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0972681" y="618682"/>
            <a:ext cx="1618436" cy="699042"/>
          </a:xfrm>
          <a:prstGeom prst="rect">
            <a:avLst/>
          </a:prstGeom>
        </p:spPr>
      </p:pic>
    </p:spTree>
    <p:extLst>
      <p:ext uri="{BB962C8B-B14F-4D97-AF65-F5344CB8AC3E}">
        <p14:creationId xmlns:p14="http://schemas.microsoft.com/office/powerpoint/2010/main" val="237864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5B182DF-BDDF-458B-8917-36D9B9A04D5A}" type="datetimeFigureOut">
              <a:rPr lang="fr-FR" smtClean="0"/>
              <a:pPr/>
              <a:t>19/02/2019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89377C9-1544-4635-A66C-685022EEEB61}" type="slidenum">
              <a:rPr lang="fr-FR" smtClean="0"/>
              <a:pPr/>
              <a:t>‹N°›</a:t>
            </a:fld>
            <a:endParaRPr lang="fr-FR" dirty="0"/>
          </a:p>
        </p:txBody>
      </p:sp>
    </p:spTree>
    <p:extLst>
      <p:ext uri="{BB962C8B-B14F-4D97-AF65-F5344CB8AC3E}">
        <p14:creationId xmlns:p14="http://schemas.microsoft.com/office/powerpoint/2010/main" val="396923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5B182DF-BDDF-458B-8917-36D9B9A04D5A}" type="datetimeFigureOut">
              <a:rPr lang="fr-FR" smtClean="0"/>
              <a:pPr/>
              <a:t>19/02/2019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89377C9-1544-4635-A66C-685022EEEB61}" type="slidenum">
              <a:rPr lang="fr-FR" smtClean="0"/>
              <a:pPr/>
              <a:t>‹N°›</a:t>
            </a:fld>
            <a:endParaRPr lang="fr-FR" dirty="0"/>
          </a:p>
        </p:txBody>
      </p:sp>
    </p:spTree>
    <p:extLst>
      <p:ext uri="{BB962C8B-B14F-4D97-AF65-F5344CB8AC3E}">
        <p14:creationId xmlns:p14="http://schemas.microsoft.com/office/powerpoint/2010/main" val="354766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5B182DF-BDDF-458B-8917-36D9B9A04D5A}" type="datetimeFigureOut">
              <a:rPr lang="fr-FR" smtClean="0"/>
              <a:pPr/>
              <a:t>19/02/2019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89377C9-1544-4635-A66C-685022EEEB61}" type="slidenum">
              <a:rPr lang="fr-FR" smtClean="0"/>
              <a:pPr/>
              <a:t>‹N°›</a:t>
            </a:fld>
            <a:endParaRPr lang="fr-FR" dirty="0"/>
          </a:p>
        </p:txBody>
      </p:sp>
    </p:spTree>
    <p:extLst>
      <p:ext uri="{BB962C8B-B14F-4D97-AF65-F5344CB8AC3E}">
        <p14:creationId xmlns:p14="http://schemas.microsoft.com/office/powerpoint/2010/main" val="7918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5B182DF-BDDF-458B-8917-36D9B9A04D5A}" type="datetimeFigureOut">
              <a:rPr lang="fr-FR" smtClean="0"/>
              <a:pPr/>
              <a:t>19/02/2019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89377C9-1544-4635-A66C-685022EEEB61}" type="slidenum">
              <a:rPr lang="fr-FR" smtClean="0"/>
              <a:pPr/>
              <a:t>‹N°›</a:t>
            </a:fld>
            <a:endParaRPr lang="fr-FR" dirty="0"/>
          </a:p>
        </p:txBody>
      </p:sp>
    </p:spTree>
    <p:extLst>
      <p:ext uri="{BB962C8B-B14F-4D97-AF65-F5344CB8AC3E}">
        <p14:creationId xmlns:p14="http://schemas.microsoft.com/office/powerpoint/2010/main" val="79930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5B182DF-BDDF-458B-8917-36D9B9A04D5A}" type="datetimeFigureOut">
              <a:rPr lang="fr-FR" smtClean="0"/>
              <a:pPr/>
              <a:t>19/02/2019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89377C9-1544-4635-A66C-685022EEEB61}" type="slidenum">
              <a:rPr lang="fr-FR" smtClean="0"/>
              <a:pPr/>
              <a:t>‹N°›</a:t>
            </a:fld>
            <a:endParaRPr lang="fr-FR" dirty="0"/>
          </a:p>
        </p:txBody>
      </p:sp>
    </p:spTree>
    <p:extLst>
      <p:ext uri="{BB962C8B-B14F-4D97-AF65-F5344CB8AC3E}">
        <p14:creationId xmlns:p14="http://schemas.microsoft.com/office/powerpoint/2010/main" val="104313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5B182DF-BDDF-458B-8917-36D9B9A04D5A}" type="datetimeFigureOut">
              <a:rPr lang="fr-FR" smtClean="0"/>
              <a:pPr/>
              <a:t>19/02/2019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89377C9-1544-4635-A66C-685022EEEB61}" type="slidenum">
              <a:rPr lang="fr-FR" smtClean="0"/>
              <a:pPr/>
              <a:t>‹N°›</a:t>
            </a:fld>
            <a:endParaRPr lang="fr-FR" dirty="0"/>
          </a:p>
        </p:txBody>
      </p:sp>
    </p:spTree>
    <p:extLst>
      <p:ext uri="{BB962C8B-B14F-4D97-AF65-F5344CB8AC3E}">
        <p14:creationId xmlns:p14="http://schemas.microsoft.com/office/powerpoint/2010/main" val="330859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5B182DF-BDDF-458B-8917-36D9B9A04D5A}" type="datetimeFigureOut">
              <a:rPr lang="fr-FR" smtClean="0"/>
              <a:pPr/>
              <a:t>19/02/2019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89377C9-1544-4635-A66C-685022EEEB61}" type="slidenum">
              <a:rPr lang="fr-FR" smtClean="0"/>
              <a:pPr/>
              <a:t>‹N°›</a:t>
            </a:fld>
            <a:endParaRPr lang="fr-FR" dirty="0"/>
          </a:p>
        </p:txBody>
      </p:sp>
    </p:spTree>
    <p:extLst>
      <p:ext uri="{BB962C8B-B14F-4D97-AF65-F5344CB8AC3E}">
        <p14:creationId xmlns:p14="http://schemas.microsoft.com/office/powerpoint/2010/main" val="405589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182DF-BDDF-458B-8917-36D9B9A04D5A}" type="datetimeFigureOut">
              <a:rPr lang="fr-FR" smtClean="0"/>
              <a:pPr/>
              <a:t>19/02/2019</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377C9-1544-4635-A66C-685022EEEB61}" type="slidenum">
              <a:rPr lang="fr-FR" smtClean="0"/>
              <a:pPr/>
              <a:t>‹N°›</a:t>
            </a:fld>
            <a:endParaRPr lang="fr-FR" dirty="0"/>
          </a:p>
        </p:txBody>
      </p:sp>
    </p:spTree>
    <p:extLst>
      <p:ext uri="{BB962C8B-B14F-4D97-AF65-F5344CB8AC3E}">
        <p14:creationId xmlns:p14="http://schemas.microsoft.com/office/powerpoint/2010/main" val="104573812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656610" y="2649495"/>
            <a:ext cx="9144793" cy="1176630"/>
          </a:xfrm>
          <a:prstGeom prst="rect">
            <a:avLst/>
          </a:prstGeom>
        </p:spPr>
      </p:pic>
      <p:sp>
        <p:nvSpPr>
          <p:cNvPr id="3" name="Rectangle 2"/>
          <p:cNvSpPr/>
          <p:nvPr/>
        </p:nvSpPr>
        <p:spPr>
          <a:xfrm>
            <a:off x="2993410" y="3781539"/>
            <a:ext cx="6096000" cy="523220"/>
          </a:xfrm>
          <a:prstGeom prst="rect">
            <a:avLst/>
          </a:prstGeom>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Enseignement de spécialité</a:t>
            </a:r>
            <a:endParaRPr lang="fr-FR" sz="2800" dirty="0"/>
          </a:p>
        </p:txBody>
      </p:sp>
    </p:spTree>
    <p:extLst>
      <p:ext uri="{BB962C8B-B14F-4D97-AF65-F5344CB8AC3E}">
        <p14:creationId xmlns:p14="http://schemas.microsoft.com/office/powerpoint/2010/main" val="216841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29753" y="47869"/>
            <a:ext cx="2615411" cy="1322947"/>
          </a:xfrm>
          <a:prstGeom prst="rect">
            <a:avLst/>
          </a:prstGeom>
        </p:spPr>
      </p:pic>
      <p:sp>
        <p:nvSpPr>
          <p:cNvPr id="3" name="Rectangle 2"/>
          <p:cNvSpPr/>
          <p:nvPr/>
        </p:nvSpPr>
        <p:spPr>
          <a:xfrm>
            <a:off x="2027569" y="451858"/>
            <a:ext cx="9455527" cy="6435600"/>
          </a:xfrm>
          <a:prstGeom prst="rect">
            <a:avLst/>
          </a:prstGeom>
          <a:noFill/>
        </p:spPr>
      </p:sp>
      <p:sp>
        <p:nvSpPr>
          <p:cNvPr id="2" name="Rectangle 1"/>
          <p:cNvSpPr/>
          <p:nvPr/>
        </p:nvSpPr>
        <p:spPr>
          <a:xfrm>
            <a:off x="2670855" y="2470596"/>
            <a:ext cx="8168954" cy="2616101"/>
          </a:xfrm>
          <a:prstGeom prst="rect">
            <a:avLst/>
          </a:prstGeom>
        </p:spPr>
        <p:txBody>
          <a:bodyPr wrap="square">
            <a:spAutoFit/>
          </a:bodyPr>
          <a:lstStyle/>
          <a:p>
            <a:pPr marL="800100" lvl="1" indent="-342900" algn="just">
              <a:spcAft>
                <a:spcPts val="1200"/>
              </a:spcAft>
              <a:buClr>
                <a:schemeClr val="accent5">
                  <a:lumMod val="60000"/>
                  <a:lumOff val="40000"/>
                </a:schemeClr>
              </a:buClr>
              <a:buSzPct val="110000"/>
              <a:buFont typeface="Wingdings" panose="05000000000000000000" pitchFamily="2" charset="2"/>
              <a:buChar char="§"/>
              <a:defRPr/>
            </a:pPr>
            <a:r>
              <a:rPr lang="fr-FR" sz="2400" b="1" dirty="0" smtClean="0"/>
              <a:t>Initier </a:t>
            </a:r>
            <a:r>
              <a:rPr lang="fr-FR" sz="2400" b="1" dirty="0"/>
              <a:t>les élèves au fonctionnement des organisations </a:t>
            </a:r>
            <a:r>
              <a:rPr lang="fr-FR" sz="2400" dirty="0"/>
              <a:t>(entreprises, organisations publiques, associations etc.). </a:t>
            </a:r>
            <a:endParaRPr lang="fr-FR" sz="2400" dirty="0" smtClean="0"/>
          </a:p>
          <a:p>
            <a:pPr marL="800100" lvl="1" indent="-342900" algn="just">
              <a:spcAft>
                <a:spcPts val="1200"/>
              </a:spcAft>
              <a:buClr>
                <a:schemeClr val="accent5">
                  <a:lumMod val="60000"/>
                  <a:lumOff val="40000"/>
                </a:schemeClr>
              </a:buClr>
              <a:buSzPct val="110000"/>
              <a:buFont typeface="Wingdings" panose="05000000000000000000" pitchFamily="2" charset="2"/>
              <a:buChar char="§"/>
              <a:defRPr/>
            </a:pPr>
            <a:endParaRPr lang="fr-FR" sz="2400" dirty="0"/>
          </a:p>
          <a:p>
            <a:pPr marL="800100" lvl="1" indent="-342900" algn="just">
              <a:spcAft>
                <a:spcPts val="1200"/>
              </a:spcAft>
              <a:buClr>
                <a:schemeClr val="accent5">
                  <a:lumMod val="60000"/>
                  <a:lumOff val="40000"/>
                </a:schemeClr>
              </a:buClr>
              <a:buSzPct val="110000"/>
              <a:buFont typeface="Wingdings" panose="05000000000000000000" pitchFamily="2" charset="2"/>
              <a:buChar char="§"/>
              <a:defRPr/>
            </a:pPr>
            <a:r>
              <a:rPr lang="fr-FR" sz="2400" b="1" dirty="0"/>
              <a:t>Permettre aux élèves de mobiliser des concepts afin de comprendre des pratiques de management observées au sein des organisations. </a:t>
            </a:r>
          </a:p>
        </p:txBody>
      </p:sp>
      <p:pic>
        <p:nvPicPr>
          <p:cNvPr id="4" name="Imag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2793"/>
          <a:stretch/>
        </p:blipFill>
        <p:spPr>
          <a:xfrm>
            <a:off x="665652" y="2375551"/>
            <a:ext cx="2005203" cy="2806189"/>
          </a:xfrm>
          <a:prstGeom prst="rect">
            <a:avLst/>
          </a:prstGeom>
        </p:spPr>
      </p:pic>
      <p:sp>
        <p:nvSpPr>
          <p:cNvPr id="10" name="Rectangle 9"/>
          <p:cNvSpPr/>
          <p:nvPr/>
        </p:nvSpPr>
        <p:spPr>
          <a:xfrm rot="16200000">
            <a:off x="10749802" y="4799559"/>
            <a:ext cx="2178532" cy="276999"/>
          </a:xfrm>
          <a:prstGeom prst="rect">
            <a:avLst/>
          </a:prstGeom>
        </p:spPr>
        <p:txBody>
          <a:bodyPr wrap="square">
            <a:spAutoFit/>
          </a:bodyPr>
          <a:lstStyle/>
          <a:p>
            <a:r>
              <a:rPr lang="fr-FR" altLang="fr-FR" sz="1200" dirty="0">
                <a:latin typeface="Archive" panose="02000506040000020004" pitchFamily="50" charset="0"/>
                <a:ea typeface="ＭＳ Ｐゴシック" charset="-128"/>
              </a:rPr>
              <a:t>MANAGEMENT</a:t>
            </a:r>
            <a:r>
              <a:rPr lang="fr-FR" altLang="fr-FR" sz="1200" dirty="0">
                <a:ea typeface="ＭＳ Ｐゴシック" charset="-128"/>
              </a:rPr>
              <a:t> – </a:t>
            </a:r>
            <a:r>
              <a:rPr lang="fr-FR" altLang="fr-FR" sz="1200" dirty="0" smtClean="0">
                <a:ea typeface="ＭＳ Ｐゴシック" charset="-128"/>
              </a:rPr>
              <a:t>1</a:t>
            </a:r>
            <a:r>
              <a:rPr lang="fr-FR" altLang="fr-FR" sz="1200" baseline="30000" dirty="0" smtClean="0">
                <a:ea typeface="ＭＳ Ｐゴシック" charset="-128"/>
              </a:rPr>
              <a:t>ère</a:t>
            </a:r>
            <a:r>
              <a:rPr lang="fr-FR" altLang="fr-FR" sz="1200" dirty="0">
                <a:ea typeface="ＭＳ Ｐゴシック" charset="-128"/>
              </a:rPr>
              <a:t> </a:t>
            </a:r>
            <a:r>
              <a:rPr lang="fr-FR" altLang="fr-FR" sz="1200" dirty="0" smtClean="0">
                <a:ea typeface="ＭＳ Ｐゴシック" charset="-128"/>
              </a:rPr>
              <a:t>STMG</a:t>
            </a:r>
            <a:endParaRPr lang="fr-FR" sz="1200" dirty="0"/>
          </a:p>
        </p:txBody>
      </p:sp>
    </p:spTree>
    <p:extLst>
      <p:ext uri="{BB962C8B-B14F-4D97-AF65-F5344CB8AC3E}">
        <p14:creationId xmlns:p14="http://schemas.microsoft.com/office/powerpoint/2010/main" val="3984121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30205" y="45253"/>
            <a:ext cx="2597121" cy="1322947"/>
          </a:xfrm>
          <a:prstGeom prst="rect">
            <a:avLst/>
          </a:prstGeom>
        </p:spPr>
      </p:pic>
      <p:sp>
        <p:nvSpPr>
          <p:cNvPr id="3" name="Rectangle 2"/>
          <p:cNvSpPr/>
          <p:nvPr/>
        </p:nvSpPr>
        <p:spPr>
          <a:xfrm>
            <a:off x="2027569" y="451858"/>
            <a:ext cx="9455527" cy="6435600"/>
          </a:xfrm>
          <a:prstGeom prst="rect">
            <a:avLst/>
          </a:prstGeom>
          <a:noFill/>
        </p:spPr>
      </p:sp>
      <p:sp>
        <p:nvSpPr>
          <p:cNvPr id="2" name="Rectangle 1"/>
          <p:cNvSpPr/>
          <p:nvPr/>
        </p:nvSpPr>
        <p:spPr>
          <a:xfrm>
            <a:off x="1301648" y="1146027"/>
            <a:ext cx="9463334" cy="5416868"/>
          </a:xfrm>
          <a:prstGeom prst="rect">
            <a:avLst/>
          </a:prstGeom>
        </p:spPr>
        <p:txBody>
          <a:bodyPr wrap="square">
            <a:spAutoFit/>
          </a:bodyPr>
          <a:lstStyle/>
          <a:p>
            <a:pPr algn="just">
              <a:defRPr/>
            </a:pPr>
            <a:endParaRPr lang="fr-FR" altLang="fr-FR" sz="800" dirty="0">
              <a:ea typeface="ＭＳ Ｐゴシック" charset="-128"/>
            </a:endParaRPr>
          </a:p>
          <a:p>
            <a:pPr marL="285750" indent="-285750" algn="just">
              <a:spcAft>
                <a:spcPts val="1200"/>
              </a:spcAft>
              <a:buFont typeface="Wingdings 3" panose="05040102010807070707" pitchFamily="18" charset="2"/>
              <a:buChar char="è"/>
              <a:defRPr/>
            </a:pPr>
            <a:r>
              <a:rPr lang="fr-FR" b="1" dirty="0"/>
              <a:t>Changements majeurs</a:t>
            </a:r>
            <a:r>
              <a:rPr lang="fr-FR" dirty="0"/>
              <a:t> </a:t>
            </a:r>
            <a:r>
              <a:rPr lang="fr-FR" dirty="0" smtClean="0"/>
              <a:t>:</a:t>
            </a:r>
          </a:p>
          <a:p>
            <a:pPr algn="just">
              <a:spcAft>
                <a:spcPts val="1200"/>
              </a:spcAft>
              <a:defRPr/>
            </a:pPr>
            <a:r>
              <a:rPr lang="fr-FR" b="1" dirty="0" smtClean="0">
                <a:solidFill>
                  <a:schemeClr val="accent5"/>
                </a:solidFill>
              </a:rPr>
              <a:t>Un </a:t>
            </a:r>
            <a:r>
              <a:rPr lang="fr-FR" b="1" dirty="0">
                <a:solidFill>
                  <a:schemeClr val="accent5"/>
                </a:solidFill>
              </a:rPr>
              <a:t>nouvel agencement des enseignements entre la classe de première et la classe terminale.</a:t>
            </a:r>
          </a:p>
          <a:p>
            <a:pPr marL="285750" lvl="1" indent="-285750" algn="just">
              <a:spcAft>
                <a:spcPts val="1200"/>
              </a:spcAft>
              <a:buFont typeface="Wingdings 3" panose="05040102010807070707" pitchFamily="18" charset="2"/>
              <a:buChar char="è"/>
              <a:defRPr/>
            </a:pPr>
            <a:r>
              <a:rPr lang="fr-FR" b="1" dirty="0" smtClean="0"/>
              <a:t>Contenus </a:t>
            </a:r>
            <a:r>
              <a:rPr lang="fr-FR" b="1" dirty="0"/>
              <a:t>majeurs </a:t>
            </a:r>
            <a:r>
              <a:rPr lang="fr-FR" b="1" dirty="0" smtClean="0"/>
              <a:t>:</a:t>
            </a:r>
          </a:p>
          <a:p>
            <a:pPr marL="0" lvl="1" algn="just">
              <a:spcAft>
                <a:spcPts val="1200"/>
              </a:spcAft>
              <a:defRPr/>
            </a:pPr>
            <a:r>
              <a:rPr lang="fr-FR" b="1" dirty="0" smtClean="0"/>
              <a:t>Un </a:t>
            </a:r>
            <a:r>
              <a:rPr lang="fr-FR" b="1" dirty="0"/>
              <a:t>programme en 3 thèmes </a:t>
            </a:r>
            <a:r>
              <a:rPr lang="fr-FR" dirty="0"/>
              <a:t>qui vise à présenter les organisations et la démarche stratégique, des sous-parties présentées sous forme de questions (3 ou 4 par thème), une structure sous forme de grille : questions, notions, indications complémentaires.</a:t>
            </a:r>
          </a:p>
          <a:p>
            <a:pPr marL="742950" lvl="1" indent="-285750" algn="just">
              <a:spcAft>
                <a:spcPts val="600"/>
              </a:spcAft>
              <a:buClr>
                <a:schemeClr val="accent5">
                  <a:lumMod val="60000"/>
                  <a:lumOff val="40000"/>
                </a:schemeClr>
              </a:buClr>
              <a:buFont typeface="Wingdings" panose="05000000000000000000" pitchFamily="2" charset="2"/>
              <a:buChar char="§"/>
              <a:defRPr/>
            </a:pPr>
            <a:r>
              <a:rPr lang="fr-FR" b="1" dirty="0"/>
              <a:t>le </a:t>
            </a:r>
            <a:r>
              <a:rPr lang="fr-FR" b="1" dirty="0" smtClean="0"/>
              <a:t>thème </a:t>
            </a:r>
            <a:r>
              <a:rPr lang="fr-FR" b="1" dirty="0"/>
              <a:t>1, « À la rencontre du management des organisations </a:t>
            </a:r>
            <a:r>
              <a:rPr lang="fr-FR" b="1" dirty="0" smtClean="0"/>
              <a:t>» </a:t>
            </a:r>
            <a:r>
              <a:rPr lang="fr-FR" dirty="0" smtClean="0"/>
              <a:t>, </a:t>
            </a:r>
            <a:r>
              <a:rPr lang="fr-FR" dirty="0"/>
              <a:t>vise à installer les concepts clés du management dont il montre l’ancrage dans l’action collective au sein d’organisations d’une extrême diversité. Ce thème dégage les fondements essentiels du management à savoir répondre au développement et la pérennisation de l’organisation ; </a:t>
            </a:r>
          </a:p>
          <a:p>
            <a:pPr marL="742950" lvl="1" indent="-285750" algn="just">
              <a:spcAft>
                <a:spcPts val="600"/>
              </a:spcAft>
              <a:buClr>
                <a:schemeClr val="accent5">
                  <a:lumMod val="60000"/>
                  <a:lumOff val="40000"/>
                </a:schemeClr>
              </a:buClr>
              <a:buFont typeface="Wingdings" panose="05000000000000000000" pitchFamily="2" charset="2"/>
              <a:buChar char="§"/>
              <a:defRPr/>
            </a:pPr>
            <a:r>
              <a:rPr lang="fr-FR" b="1" dirty="0"/>
              <a:t>le thème 2, « Le management stratégique : du diagnostic à la fixation des objectifs », </a:t>
            </a:r>
            <a:r>
              <a:rPr lang="fr-FR" dirty="0"/>
              <a:t>présente les principes d’élaboration d’une stratégie à partir d’un diagnostic et de la définition d’un système d’objectifs associés à des indicateurs de pilotage ; </a:t>
            </a:r>
          </a:p>
          <a:p>
            <a:pPr marL="742950" lvl="1" indent="-285750" algn="just">
              <a:spcAft>
                <a:spcPts val="600"/>
              </a:spcAft>
              <a:buClr>
                <a:schemeClr val="accent5">
                  <a:lumMod val="60000"/>
                  <a:lumOff val="40000"/>
                </a:schemeClr>
              </a:buClr>
              <a:buFont typeface="Wingdings" panose="05000000000000000000" pitchFamily="2" charset="2"/>
              <a:buChar char="§"/>
              <a:defRPr/>
            </a:pPr>
            <a:r>
              <a:rPr lang="fr-FR" b="1" dirty="0"/>
              <a:t>le thème 3, « Les choix stratégiques des organisations », </a:t>
            </a:r>
            <a:r>
              <a:rPr lang="fr-FR" dirty="0"/>
              <a:t>aborde les options stratégiques possibles selon les spécificités des grands types d’organisation : entreprises privées, entreprises et organisations publiques, organisations de la société civile. </a:t>
            </a:r>
          </a:p>
        </p:txBody>
      </p:sp>
      <p:sp>
        <p:nvSpPr>
          <p:cNvPr id="10" name="Rectangle 9"/>
          <p:cNvSpPr/>
          <p:nvPr/>
        </p:nvSpPr>
        <p:spPr>
          <a:xfrm rot="16200000">
            <a:off x="10773807" y="4805227"/>
            <a:ext cx="2178532" cy="276999"/>
          </a:xfrm>
          <a:prstGeom prst="rect">
            <a:avLst/>
          </a:prstGeom>
        </p:spPr>
        <p:txBody>
          <a:bodyPr wrap="square">
            <a:spAutoFit/>
          </a:bodyPr>
          <a:lstStyle/>
          <a:p>
            <a:r>
              <a:rPr lang="fr-FR" altLang="fr-FR" sz="1200" dirty="0">
                <a:latin typeface="Archive" panose="02000506040000020004" pitchFamily="50" charset="0"/>
                <a:ea typeface="ＭＳ Ｐゴシック" charset="-128"/>
              </a:rPr>
              <a:t>MANAGEMENT</a:t>
            </a:r>
            <a:r>
              <a:rPr lang="fr-FR" altLang="fr-FR" sz="1200" dirty="0">
                <a:ea typeface="ＭＳ Ｐゴシック" charset="-128"/>
              </a:rPr>
              <a:t> – </a:t>
            </a:r>
            <a:r>
              <a:rPr lang="fr-FR" altLang="fr-FR" sz="1200" dirty="0" smtClean="0">
                <a:ea typeface="ＭＳ Ｐゴシック" charset="-128"/>
              </a:rPr>
              <a:t>1</a:t>
            </a:r>
            <a:r>
              <a:rPr lang="fr-FR" altLang="fr-FR" sz="1200" baseline="30000" dirty="0" smtClean="0">
                <a:ea typeface="ＭＳ Ｐゴシック" charset="-128"/>
              </a:rPr>
              <a:t>ère</a:t>
            </a:r>
            <a:r>
              <a:rPr lang="fr-FR" altLang="fr-FR" sz="1200" dirty="0">
                <a:ea typeface="ＭＳ Ｐゴシック" charset="-128"/>
              </a:rPr>
              <a:t> </a:t>
            </a:r>
            <a:r>
              <a:rPr lang="fr-FR" altLang="fr-FR" sz="1200" dirty="0" smtClean="0">
                <a:ea typeface="ＭＳ Ｐゴシック" charset="-128"/>
              </a:rPr>
              <a:t>STMG</a:t>
            </a:r>
            <a:endParaRPr lang="fr-FR" sz="1200" dirty="0"/>
          </a:p>
        </p:txBody>
      </p:sp>
    </p:spTree>
    <p:extLst>
      <p:ext uri="{BB962C8B-B14F-4D97-AF65-F5344CB8AC3E}">
        <p14:creationId xmlns:p14="http://schemas.microsoft.com/office/powerpoint/2010/main" val="1421215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31417" y="47869"/>
            <a:ext cx="2597121" cy="1322947"/>
          </a:xfrm>
          <a:prstGeom prst="rect">
            <a:avLst/>
          </a:prstGeom>
        </p:spPr>
      </p:pic>
      <p:sp>
        <p:nvSpPr>
          <p:cNvPr id="3" name="Rectangle 2"/>
          <p:cNvSpPr/>
          <p:nvPr/>
        </p:nvSpPr>
        <p:spPr>
          <a:xfrm>
            <a:off x="2027569" y="451858"/>
            <a:ext cx="9455527" cy="6435600"/>
          </a:xfrm>
          <a:prstGeom prst="rect">
            <a:avLst/>
          </a:prstGeom>
          <a:noFill/>
        </p:spPr>
      </p:sp>
      <p:sp>
        <p:nvSpPr>
          <p:cNvPr id="2" name="Rectangle 1"/>
          <p:cNvSpPr/>
          <p:nvPr/>
        </p:nvSpPr>
        <p:spPr>
          <a:xfrm>
            <a:off x="1301648" y="1146027"/>
            <a:ext cx="9463334" cy="4870564"/>
          </a:xfrm>
          <a:prstGeom prst="rect">
            <a:avLst/>
          </a:prstGeom>
        </p:spPr>
        <p:txBody>
          <a:bodyPr wrap="square">
            <a:spAutoFit/>
          </a:bodyPr>
          <a:lstStyle/>
          <a:p>
            <a:pPr algn="ctr">
              <a:defRPr/>
            </a:pPr>
            <a:r>
              <a:rPr lang="fr-FR" dirty="0" smtClean="0"/>
              <a:t> </a:t>
            </a:r>
            <a:endParaRPr lang="fr-FR" dirty="0"/>
          </a:p>
          <a:p>
            <a:pPr>
              <a:defRPr/>
            </a:pPr>
            <a:r>
              <a:rPr lang="fr-FR" dirty="0"/>
              <a:t>Exemples de questions et de notions </a:t>
            </a:r>
            <a:r>
              <a:rPr lang="fr-FR" dirty="0" smtClean="0"/>
              <a:t>:</a:t>
            </a:r>
          </a:p>
          <a:p>
            <a:pPr>
              <a:defRPr/>
            </a:pPr>
            <a:endParaRPr lang="fr-FR" dirty="0"/>
          </a:p>
          <a:p>
            <a:pPr lvl="1">
              <a:spcAft>
                <a:spcPts val="600"/>
              </a:spcAft>
              <a:defRPr/>
            </a:pPr>
            <a:r>
              <a:rPr lang="fr-FR" b="1" dirty="0"/>
              <a:t>1.4. Comment le management permet-il de répondre aux changements de l’environnement ? </a:t>
            </a:r>
          </a:p>
          <a:p>
            <a:pPr marL="1200150" lvl="2" indent="-285750">
              <a:spcAft>
                <a:spcPts val="300"/>
              </a:spcAft>
              <a:buClr>
                <a:schemeClr val="accent5">
                  <a:lumMod val="60000"/>
                  <a:lumOff val="40000"/>
                </a:schemeClr>
              </a:buClr>
              <a:buFont typeface="Wingdings" panose="05000000000000000000" pitchFamily="2" charset="2"/>
              <a:buChar char="§"/>
              <a:defRPr/>
            </a:pPr>
            <a:r>
              <a:rPr lang="fr-FR" dirty="0"/>
              <a:t>L’organisation comme système complexe </a:t>
            </a:r>
          </a:p>
          <a:p>
            <a:pPr marL="1200150" lvl="2" indent="-285750">
              <a:spcAft>
                <a:spcPts val="300"/>
              </a:spcAft>
              <a:buClr>
                <a:schemeClr val="accent5">
                  <a:lumMod val="60000"/>
                  <a:lumOff val="40000"/>
                </a:schemeClr>
              </a:buClr>
              <a:buFont typeface="Wingdings" panose="05000000000000000000" pitchFamily="2" charset="2"/>
              <a:buChar char="§"/>
              <a:defRPr/>
            </a:pPr>
            <a:r>
              <a:rPr lang="fr-FR" dirty="0"/>
              <a:t>Parties prenantes.</a:t>
            </a:r>
          </a:p>
          <a:p>
            <a:pPr marL="1200150" lvl="2" indent="-285750">
              <a:spcAft>
                <a:spcPts val="300"/>
              </a:spcAft>
              <a:buClr>
                <a:schemeClr val="accent5">
                  <a:lumMod val="60000"/>
                  <a:lumOff val="40000"/>
                </a:schemeClr>
              </a:buClr>
              <a:buFont typeface="Wingdings" panose="05000000000000000000" pitchFamily="2" charset="2"/>
              <a:buChar char="§"/>
              <a:defRPr/>
            </a:pPr>
            <a:r>
              <a:rPr lang="fr-FR" dirty="0" smtClean="0"/>
              <a:t>Régulation </a:t>
            </a:r>
            <a:r>
              <a:rPr lang="fr-FR" dirty="0"/>
              <a:t>managériale. </a:t>
            </a:r>
          </a:p>
          <a:p>
            <a:pPr marL="1200150" lvl="2" indent="-285750">
              <a:spcAft>
                <a:spcPts val="300"/>
              </a:spcAft>
              <a:buClr>
                <a:schemeClr val="accent5">
                  <a:lumMod val="60000"/>
                  <a:lumOff val="40000"/>
                </a:schemeClr>
              </a:buClr>
              <a:buFont typeface="Wingdings" panose="05000000000000000000" pitchFamily="2" charset="2"/>
              <a:buChar char="§"/>
              <a:defRPr/>
            </a:pPr>
            <a:r>
              <a:rPr lang="fr-FR" dirty="0"/>
              <a:t>Transformations </a:t>
            </a:r>
            <a:r>
              <a:rPr lang="fr-FR" dirty="0" smtClean="0"/>
              <a:t>numériques. </a:t>
            </a:r>
            <a:endParaRPr lang="fr-FR" dirty="0"/>
          </a:p>
          <a:p>
            <a:pPr marL="1200150" lvl="2" indent="-285750">
              <a:spcAft>
                <a:spcPts val="300"/>
              </a:spcAft>
              <a:buClr>
                <a:schemeClr val="accent5">
                  <a:lumMod val="60000"/>
                  <a:lumOff val="40000"/>
                </a:schemeClr>
              </a:buClr>
              <a:buFont typeface="Wingdings" panose="05000000000000000000" pitchFamily="2" charset="2"/>
              <a:buChar char="§"/>
              <a:defRPr/>
            </a:pPr>
            <a:r>
              <a:rPr lang="fr-FR" dirty="0"/>
              <a:t>Mutations </a:t>
            </a:r>
            <a:r>
              <a:rPr lang="fr-FR" dirty="0" smtClean="0"/>
              <a:t>écologiques.</a:t>
            </a:r>
            <a:endParaRPr lang="fr-FR" dirty="0"/>
          </a:p>
          <a:p>
            <a:pPr marL="1200150" lvl="2" indent="-285750">
              <a:spcAft>
                <a:spcPts val="300"/>
              </a:spcAft>
              <a:buClr>
                <a:schemeClr val="accent5">
                  <a:lumMod val="60000"/>
                  <a:lumOff val="40000"/>
                </a:schemeClr>
              </a:buClr>
              <a:buFont typeface="Wingdings" panose="05000000000000000000" pitchFamily="2" charset="2"/>
              <a:buChar char="§"/>
              <a:defRPr/>
            </a:pPr>
            <a:r>
              <a:rPr lang="fr-FR" dirty="0" smtClean="0"/>
              <a:t>Responsabilité́ sociétale </a:t>
            </a:r>
            <a:r>
              <a:rPr lang="fr-FR" dirty="0"/>
              <a:t>des entreprises (RSE). </a:t>
            </a:r>
          </a:p>
          <a:p>
            <a:pPr lvl="2">
              <a:buFont typeface="Arial" charset="0"/>
              <a:buChar char="•"/>
              <a:defRPr/>
            </a:pPr>
            <a:endParaRPr lang="fr-FR" dirty="0"/>
          </a:p>
          <a:p>
            <a:pPr lvl="1">
              <a:spcAft>
                <a:spcPts val="600"/>
              </a:spcAft>
              <a:defRPr/>
            </a:pPr>
            <a:r>
              <a:rPr lang="fr-FR" b="1" dirty="0"/>
              <a:t>2.2. Comment </a:t>
            </a:r>
            <a:r>
              <a:rPr lang="fr-FR" b="1" dirty="0" smtClean="0"/>
              <a:t>élaborer </a:t>
            </a:r>
            <a:r>
              <a:rPr lang="fr-FR" b="1" dirty="0"/>
              <a:t>le diagnostic stratégique ? </a:t>
            </a:r>
          </a:p>
          <a:p>
            <a:pPr marL="1200150" lvl="2" indent="-285750">
              <a:spcAft>
                <a:spcPts val="300"/>
              </a:spcAft>
              <a:buClr>
                <a:schemeClr val="accent5">
                  <a:lumMod val="60000"/>
                  <a:lumOff val="40000"/>
                </a:schemeClr>
              </a:buClr>
              <a:buFont typeface="Wingdings" panose="05000000000000000000" pitchFamily="2" charset="2"/>
              <a:buChar char="§"/>
              <a:defRPr/>
            </a:pPr>
            <a:r>
              <a:rPr lang="fr-FR" dirty="0"/>
              <a:t>Veille stratégique. </a:t>
            </a:r>
          </a:p>
          <a:p>
            <a:pPr marL="1200150" lvl="2" indent="-285750">
              <a:spcAft>
                <a:spcPts val="300"/>
              </a:spcAft>
              <a:buClr>
                <a:schemeClr val="accent5">
                  <a:lumMod val="60000"/>
                  <a:lumOff val="40000"/>
                </a:schemeClr>
              </a:buClr>
              <a:buFont typeface="Wingdings" panose="05000000000000000000" pitchFamily="2" charset="2"/>
              <a:buChar char="§"/>
              <a:defRPr/>
            </a:pPr>
            <a:r>
              <a:rPr lang="fr-FR" dirty="0"/>
              <a:t>Diagnostic interne : forces, faiblesses, ressources, compétences.</a:t>
            </a:r>
          </a:p>
          <a:p>
            <a:pPr marL="1200150" lvl="2" indent="-285750">
              <a:spcAft>
                <a:spcPts val="300"/>
              </a:spcAft>
              <a:buClr>
                <a:schemeClr val="accent5">
                  <a:lumMod val="60000"/>
                  <a:lumOff val="40000"/>
                </a:schemeClr>
              </a:buClr>
              <a:buFont typeface="Wingdings" panose="05000000000000000000" pitchFamily="2" charset="2"/>
              <a:buChar char="§"/>
              <a:defRPr/>
            </a:pPr>
            <a:r>
              <a:rPr lang="fr-FR" dirty="0"/>
              <a:t>Diagnostic externe : opportunités, menaces, facteurs clés de succès.  </a:t>
            </a:r>
          </a:p>
          <a:p>
            <a:pPr algn="just">
              <a:spcAft>
                <a:spcPts val="300"/>
              </a:spcAft>
              <a:defRPr/>
            </a:pPr>
            <a:endParaRPr lang="fr-FR" altLang="fr-FR" sz="800" dirty="0">
              <a:ea typeface="ＭＳ Ｐゴシック" charset="-128"/>
            </a:endParaRPr>
          </a:p>
        </p:txBody>
      </p:sp>
      <p:sp>
        <p:nvSpPr>
          <p:cNvPr id="9" name="Rectangle 8"/>
          <p:cNvSpPr/>
          <p:nvPr/>
        </p:nvSpPr>
        <p:spPr>
          <a:xfrm rot="16200000">
            <a:off x="10749802" y="4799559"/>
            <a:ext cx="2178532" cy="276999"/>
          </a:xfrm>
          <a:prstGeom prst="rect">
            <a:avLst/>
          </a:prstGeom>
        </p:spPr>
        <p:txBody>
          <a:bodyPr wrap="square">
            <a:spAutoFit/>
          </a:bodyPr>
          <a:lstStyle/>
          <a:p>
            <a:r>
              <a:rPr lang="fr-FR" altLang="fr-FR" sz="1200" dirty="0">
                <a:latin typeface="Archive" panose="02000506040000020004" pitchFamily="50" charset="0"/>
                <a:ea typeface="ＭＳ Ｐゴシック" charset="-128"/>
              </a:rPr>
              <a:t>MANAGEMENT</a:t>
            </a:r>
            <a:r>
              <a:rPr lang="fr-FR" altLang="fr-FR" sz="1200" dirty="0">
                <a:ea typeface="ＭＳ Ｐゴシック" charset="-128"/>
              </a:rPr>
              <a:t> – </a:t>
            </a:r>
            <a:r>
              <a:rPr lang="fr-FR" altLang="fr-FR" sz="1200" dirty="0" smtClean="0">
                <a:ea typeface="ＭＳ Ｐゴシック" charset="-128"/>
              </a:rPr>
              <a:t>1</a:t>
            </a:r>
            <a:r>
              <a:rPr lang="fr-FR" altLang="fr-FR" sz="1200" baseline="30000" dirty="0" smtClean="0">
                <a:ea typeface="ＭＳ Ｐゴシック" charset="-128"/>
              </a:rPr>
              <a:t>ère</a:t>
            </a:r>
            <a:r>
              <a:rPr lang="fr-FR" altLang="fr-FR" sz="1200" dirty="0">
                <a:ea typeface="ＭＳ Ｐゴシック" charset="-128"/>
              </a:rPr>
              <a:t> </a:t>
            </a:r>
            <a:r>
              <a:rPr lang="fr-FR" altLang="fr-FR" sz="1200" dirty="0" smtClean="0">
                <a:ea typeface="ＭＳ Ｐゴシック" charset="-128"/>
              </a:rPr>
              <a:t>STMG</a:t>
            </a:r>
            <a:endParaRPr lang="fr-FR" sz="1200" dirty="0"/>
          </a:p>
        </p:txBody>
      </p:sp>
    </p:spTree>
    <p:extLst>
      <p:ext uri="{BB962C8B-B14F-4D97-AF65-F5344CB8AC3E}">
        <p14:creationId xmlns:p14="http://schemas.microsoft.com/office/powerpoint/2010/main" val="1340205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60</Words>
  <Application>Microsoft Office PowerPoint</Application>
  <PresentationFormat>Grand écran</PresentationFormat>
  <Paragraphs>30</Paragraphs>
  <Slides>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vt:i4>
      </vt:variant>
    </vt:vector>
  </HeadingPairs>
  <TitlesOfParts>
    <vt:vector size="12" baseType="lpstr">
      <vt:lpstr>ＭＳ Ｐゴシック</vt:lpstr>
      <vt:lpstr>Archive</vt:lpstr>
      <vt:lpstr>Arial</vt:lpstr>
      <vt:lpstr>Calibri</vt:lpstr>
      <vt:lpstr>Calibri Light</vt:lpstr>
      <vt:lpstr>Wingdings</vt:lpstr>
      <vt:lpstr>Wingdings 3</vt:lpstr>
      <vt:lpstr>Thème Office</vt:lpstr>
      <vt:lpstr>Présentation PowerPoint</vt:lpstr>
      <vt:lpstr>Présentation PowerPoint</vt:lpstr>
      <vt:lpstr>Présentation PowerPoint</vt:lpstr>
      <vt:lpstr>Présentation PowerPoint</vt:lpstr>
    </vt:vector>
  </TitlesOfParts>
  <Company>Académie de Versailles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 Bouteloup</dc:creator>
  <cp:lastModifiedBy>Gwladys Lucas</cp:lastModifiedBy>
  <cp:revision>75</cp:revision>
  <dcterms:created xsi:type="dcterms:W3CDTF">2019-01-30T08:43:38Z</dcterms:created>
  <dcterms:modified xsi:type="dcterms:W3CDTF">2019-02-19T14:35:59Z</dcterms:modified>
</cp:coreProperties>
</file>