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5" r:id="rId2"/>
    <p:sldId id="266" r:id="rId3"/>
    <p:sldId id="26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3520D-833A-4FFE-96CB-A4F5EC379A79}" type="datetimeFigureOut">
              <a:rPr lang="fr-FR" smtClean="0"/>
              <a:t>19/02/2019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14C5C-C6B3-4C03-8830-5B5D87832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52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478895"/>
            <a:ext cx="9144000" cy="840331"/>
          </a:xfrm>
        </p:spPr>
        <p:txBody>
          <a:bodyPr anchor="ctr">
            <a:normAutofit/>
          </a:bodyPr>
          <a:lstStyle>
            <a:lvl1pPr algn="ctr">
              <a:defRPr sz="4400">
                <a:latin typeface="Archive" panose="02000506040000020004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400750"/>
            <a:ext cx="9144000" cy="10412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0"/>
            <a:ext cx="12192000" cy="1796902"/>
            <a:chOff x="0" y="0"/>
            <a:chExt cx="12192000" cy="1796902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1796902"/>
            </a:xfrm>
            <a:prstGeom prst="rect">
              <a:avLst/>
            </a:prstGeom>
            <a:solidFill>
              <a:srgbClr val="95B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049" y="165151"/>
              <a:ext cx="2724841" cy="138225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/>
            <a:srcRect l="79101" t="8702" r="2747" b="68166"/>
            <a:stretch/>
          </p:blipFill>
          <p:spPr>
            <a:xfrm>
              <a:off x="9744162" y="542526"/>
              <a:ext cx="2295437" cy="71185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940817" y="292921"/>
              <a:ext cx="783403" cy="698546"/>
            </a:xfrm>
            <a:prstGeom prst="rect">
              <a:avLst/>
            </a:prstGeom>
            <a:solidFill>
              <a:srgbClr val="95B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0983" y="642194"/>
              <a:ext cx="6769052" cy="647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dirty="0" smtClean="0">
                  <a:solidFill>
                    <a:schemeClr val="tx1"/>
                  </a:solidFill>
                  <a:latin typeface="Archive" panose="02000506040000020004" pitchFamily="50" charset="0"/>
                </a:rPr>
                <a:t>LE NOUVEAU Lycée général et technologique</a:t>
              </a: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/>
            <a:srcRect l="9610" t="8702" r="77609" b="62724"/>
            <a:stretch/>
          </p:blipFill>
          <p:spPr>
            <a:xfrm>
              <a:off x="222457" y="51768"/>
              <a:ext cx="1036515" cy="563910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21" y="5564778"/>
            <a:ext cx="1825557" cy="9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2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19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52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/>
          <a:srcRect l="1" r="3544"/>
          <a:stretch/>
        </p:blipFill>
        <p:spPr>
          <a:xfrm>
            <a:off x="11339338" y="-594"/>
            <a:ext cx="852662" cy="6858594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 rot="16200000">
            <a:off x="10805960" y="5033246"/>
            <a:ext cx="2018846" cy="389590"/>
          </a:xfrm>
        </p:spPr>
        <p:txBody>
          <a:bodyPr anchor="ctr">
            <a:normAutofit/>
          </a:bodyPr>
          <a:lstStyle>
            <a:lvl1pPr algn="ctr">
              <a:defRPr sz="1100">
                <a:latin typeface="Archive" panose="02000506040000020004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 rot="16200000">
            <a:off x="10238517" y="2469990"/>
            <a:ext cx="3107666" cy="3895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72681" y="618682"/>
            <a:ext cx="1618436" cy="6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4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23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66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8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30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13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59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89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73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42" y="2638133"/>
            <a:ext cx="9144793" cy="1182727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9879" y="3423669"/>
            <a:ext cx="9144000" cy="1041251"/>
          </a:xfrm>
        </p:spPr>
        <p:txBody>
          <a:bodyPr/>
          <a:lstStyle/>
          <a:p>
            <a:r>
              <a:rPr lang="fr-FR" dirty="0"/>
              <a:t>Option seconde</a:t>
            </a:r>
          </a:p>
        </p:txBody>
      </p:sp>
    </p:spTree>
    <p:extLst>
      <p:ext uri="{BB962C8B-B14F-4D97-AF65-F5344CB8AC3E}">
        <p14:creationId xmlns:p14="http://schemas.microsoft.com/office/powerpoint/2010/main" val="216841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19" y="88562"/>
            <a:ext cx="2615411" cy="13229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7569" y="451858"/>
            <a:ext cx="9455527" cy="6435600"/>
          </a:xfrm>
          <a:prstGeom prst="rect">
            <a:avLst/>
          </a:prstGeom>
          <a:noFill/>
        </p:spPr>
      </p:sp>
      <p:sp>
        <p:nvSpPr>
          <p:cNvPr id="54" name="Rectangle 53"/>
          <p:cNvSpPr/>
          <p:nvPr/>
        </p:nvSpPr>
        <p:spPr>
          <a:xfrm rot="16200000">
            <a:off x="10344698" y="4572179"/>
            <a:ext cx="29876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Archive" panose="02000506040000020004" pitchFamily="50" charset="0"/>
              </a:rPr>
              <a:t>MANAGEMENT ET </a:t>
            </a:r>
            <a:r>
              <a:rPr lang="fr-FR" sz="1200" dirty="0" smtClean="0">
                <a:latin typeface="Archive" panose="02000506040000020004" pitchFamily="50" charset="0"/>
              </a:rPr>
              <a:t>GESTION  </a:t>
            </a:r>
            <a:r>
              <a:rPr lang="fr-FR" sz="1200" dirty="0" smtClean="0"/>
              <a:t>Option 2</a:t>
            </a:r>
            <a:r>
              <a:rPr lang="fr-FR" sz="1200" baseline="30000" dirty="0" smtClean="0"/>
              <a:t>nde</a:t>
            </a:r>
            <a:r>
              <a:rPr lang="fr-FR" sz="1200" dirty="0" smtClean="0"/>
              <a:t>  </a:t>
            </a:r>
            <a:endParaRPr lang="fr-FR" sz="1200" dirty="0"/>
          </a:p>
        </p:txBody>
      </p:sp>
      <p:sp>
        <p:nvSpPr>
          <p:cNvPr id="2" name="Rectangle 1"/>
          <p:cNvSpPr/>
          <p:nvPr/>
        </p:nvSpPr>
        <p:spPr>
          <a:xfrm>
            <a:off x="2606722" y="1446743"/>
            <a:ext cx="79293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altLang="fr-FR" dirty="0">
              <a:ea typeface="ＭＳ Ｐゴシック" charset="-128"/>
            </a:endParaRPr>
          </a:p>
          <a:p>
            <a:pPr marL="742950" lvl="1" indent="-285750" algn="just"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dirty="0"/>
              <a:t>donner aux élèves les connaissances de base pour une approche réfléchie du management et des sciences de gestion. </a:t>
            </a:r>
          </a:p>
          <a:p>
            <a:pPr marL="742950" lvl="1" indent="-285750" algn="just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dirty="0"/>
              <a:t>permettre aux élèves d’observer les organisations (les entreprises, les associations, les organisations publiques etc.) et cerner les dynamiques qui les traversent.</a:t>
            </a:r>
            <a:endParaRPr lang="fr-FR" sz="2400" dirty="0"/>
          </a:p>
          <a:p>
            <a:pPr>
              <a:spcAft>
                <a:spcPts val="1200"/>
              </a:spcAft>
              <a:defRPr/>
            </a:pPr>
            <a:endParaRPr lang="fr-FR" dirty="0" smtClean="0"/>
          </a:p>
          <a:p>
            <a:pPr marL="450850">
              <a:spcAft>
                <a:spcPts val="1200"/>
              </a:spcAft>
              <a:defRPr/>
            </a:pPr>
            <a:r>
              <a:rPr lang="fr-FR" b="1" dirty="0" smtClean="0"/>
              <a:t>Les </a:t>
            </a:r>
            <a:r>
              <a:rPr lang="fr-FR" b="1" dirty="0"/>
              <a:t>objectifs de cet enseignement sont :</a:t>
            </a:r>
          </a:p>
          <a:p>
            <a:pPr marL="742950" lvl="1" indent="-285750" algn="just"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dirty="0"/>
              <a:t>d’apporter des notions relatives à la constitution d’une organisation ; de l’idée créatrice à sa concrétisation : apports de connaissances citoyennes, réflexion sur la démarche entrepreneuriale.</a:t>
            </a:r>
          </a:p>
          <a:p>
            <a:pPr marL="742950" lvl="1" indent="-285750" algn="just"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dirty="0"/>
              <a:t>d’initier au management des organisations, disciplines de 1ère et terminale STMG en raison de son </a:t>
            </a:r>
            <a:r>
              <a:rPr lang="fr-FR" dirty="0" smtClean="0"/>
              <a:t>articulation </a:t>
            </a:r>
            <a:r>
              <a:rPr lang="fr-FR" dirty="0"/>
              <a:t>avec les enseignements de STMG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9" y="1777421"/>
            <a:ext cx="2232497" cy="35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19" y="-62711"/>
            <a:ext cx="2597121" cy="13229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7569" y="451858"/>
            <a:ext cx="9455527" cy="643560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>
          <a:xfrm>
            <a:off x="562219" y="1260236"/>
            <a:ext cx="10522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buFont typeface="Wingdings 3" panose="05040102010807070707" pitchFamily="18" charset="2"/>
              <a:buChar char="è"/>
              <a:defRPr/>
            </a:pPr>
            <a:r>
              <a:rPr lang="fr-FR" b="1" dirty="0">
                <a:solidFill>
                  <a:srgbClr val="5175B2"/>
                </a:solidFill>
              </a:rPr>
              <a:t>Changements majeurs :</a:t>
            </a:r>
          </a:p>
          <a:p>
            <a:pPr lvl="1" algn="just">
              <a:spcAft>
                <a:spcPts val="1200"/>
              </a:spcAft>
              <a:defRPr/>
            </a:pPr>
            <a:r>
              <a:rPr lang="fr-FR" dirty="0"/>
              <a:t>Une approche prenant appui sur le processus de création d’une organisation actuel et d’un point de vue historique.</a:t>
            </a:r>
          </a:p>
          <a:p>
            <a:pPr marL="285750" lvl="1" indent="-285750" algn="just">
              <a:buFont typeface="Wingdings 3" panose="05040102010807070707" pitchFamily="18" charset="2"/>
              <a:buChar char="è"/>
              <a:defRPr/>
            </a:pPr>
            <a:r>
              <a:rPr lang="fr-FR" b="1" dirty="0" smtClean="0">
                <a:solidFill>
                  <a:srgbClr val="5175B2"/>
                </a:solidFill>
              </a:rPr>
              <a:t>Contenus </a:t>
            </a:r>
            <a:r>
              <a:rPr lang="fr-FR" b="1" dirty="0">
                <a:solidFill>
                  <a:srgbClr val="5175B2"/>
                </a:solidFill>
              </a:rPr>
              <a:t>majeurs :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fr-FR" dirty="0"/>
              <a:t>Un programme en 3 thèmes qui vise à rendre compte de la démarche entrepreneuriale :</a:t>
            </a:r>
          </a:p>
          <a:p>
            <a:pPr marL="1350963" lvl="1" indent="-368300" algn="just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dirty="0"/>
              <a:t>S’engager et entreprendre : de l’intention à la création ;</a:t>
            </a:r>
          </a:p>
          <a:p>
            <a:pPr marL="1350963" lvl="1" indent="-368300" algn="just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dirty="0"/>
              <a:t>Organiser et décider, des objectifs à la réalisation ;</a:t>
            </a:r>
          </a:p>
          <a:p>
            <a:pPr marL="1350963" lvl="1" indent="-368300" algn="just"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dirty="0" err="1"/>
              <a:t>évaluer</a:t>
            </a:r>
            <a:r>
              <a:rPr lang="fr-FR" dirty="0"/>
              <a:t> et </a:t>
            </a:r>
            <a:r>
              <a:rPr lang="fr-FR" dirty="0" err="1"/>
              <a:t>évoluer</a:t>
            </a:r>
            <a:r>
              <a:rPr lang="fr-FR" dirty="0"/>
              <a:t>, du pilotage aux </a:t>
            </a:r>
            <a:r>
              <a:rPr lang="fr-FR" dirty="0" err="1"/>
              <a:t>développements</a:t>
            </a:r>
            <a:r>
              <a:rPr lang="fr-FR" dirty="0"/>
              <a:t> </a:t>
            </a:r>
            <a:r>
              <a:rPr lang="fr-FR" dirty="0" err="1"/>
              <a:t>numériques</a:t>
            </a:r>
            <a:r>
              <a:rPr lang="fr-FR" dirty="0"/>
              <a:t>. </a:t>
            </a:r>
          </a:p>
          <a:p>
            <a:pPr lvl="1" algn="just">
              <a:defRPr/>
            </a:pPr>
            <a:r>
              <a:rPr lang="fr-FR" dirty="0"/>
              <a:t>Des sous-parties présentées sous forme de questions (4 par thème) et une structure sous forme de grille : questionnement, objectifs d’apprentissage, notions, indications complémentaires</a:t>
            </a:r>
            <a:r>
              <a:rPr lang="fr-FR" dirty="0" smtClean="0"/>
              <a:t>.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725992" y="4430335"/>
            <a:ext cx="10194878" cy="1981270"/>
            <a:chOff x="600502" y="3504295"/>
            <a:chExt cx="10194878" cy="1981270"/>
          </a:xfrm>
        </p:grpSpPr>
        <p:sp>
          <p:nvSpPr>
            <p:cNvPr id="10" name="Rectangle 9"/>
            <p:cNvSpPr/>
            <p:nvPr/>
          </p:nvSpPr>
          <p:spPr>
            <a:xfrm>
              <a:off x="600502" y="3937650"/>
              <a:ext cx="10194878" cy="15479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600"/>
                </a:spcAft>
                <a:defRPr/>
              </a:pPr>
              <a:r>
                <a:rPr lang="fr-FR" dirty="0" smtClean="0">
                  <a:solidFill>
                    <a:schemeClr val="tx1"/>
                  </a:solidFill>
                </a:rPr>
                <a:t>Exemples </a:t>
              </a:r>
              <a:r>
                <a:rPr lang="fr-FR" dirty="0">
                  <a:solidFill>
                    <a:schemeClr val="tx1"/>
                  </a:solidFill>
                </a:rPr>
                <a:t>de questions et de notions :</a:t>
              </a:r>
            </a:p>
            <a:p>
              <a:pPr lvl="1" algn="just">
                <a:defRPr/>
              </a:pPr>
              <a:r>
                <a:rPr lang="fr-FR" b="1" i="1" dirty="0">
                  <a:solidFill>
                    <a:schemeClr val="tx1"/>
                  </a:solidFill>
                </a:rPr>
                <a:t>Quelle est la contribution du numérique à la démarche créative ?</a:t>
              </a:r>
              <a:r>
                <a:rPr lang="fr-FR" b="1" dirty="0">
                  <a:solidFill>
                    <a:schemeClr val="tx1"/>
                  </a:solidFill>
                </a:rPr>
                <a:t> </a:t>
              </a:r>
              <a:r>
                <a:rPr lang="fr-FR" dirty="0">
                  <a:solidFill>
                    <a:schemeClr val="tx1"/>
                  </a:solidFill>
                </a:rPr>
                <a:t>aborde les notions : marché global, créativité, démarche collaborative, réseau social.</a:t>
              </a:r>
            </a:p>
            <a:p>
              <a:pPr lvl="1" algn="just">
                <a:defRPr/>
              </a:pPr>
              <a:r>
                <a:rPr lang="fr-FR" b="1" i="1" dirty="0">
                  <a:solidFill>
                    <a:schemeClr val="tx1"/>
                  </a:solidFill>
                </a:rPr>
                <a:t>Existe-t-il une forme idéale d’organisation ?</a:t>
              </a:r>
              <a:r>
                <a:rPr lang="fr-FR" b="1" dirty="0">
                  <a:solidFill>
                    <a:schemeClr val="tx1"/>
                  </a:solidFill>
                </a:rPr>
                <a:t> </a:t>
              </a:r>
              <a:r>
                <a:rPr lang="fr-FR" dirty="0">
                  <a:solidFill>
                    <a:schemeClr val="tx1"/>
                  </a:solidFill>
                </a:rPr>
                <a:t>caractérise les organisations, formes d’organisation, Environnement, Modèle économique, RSE, management éthique.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16054" y="3504295"/>
              <a:ext cx="163774" cy="1653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11"/>
            <p:cNvCxnSpPr>
              <a:stCxn id="11" idx="2"/>
              <a:endCxn id="10" idx="0"/>
            </p:cNvCxnSpPr>
            <p:nvPr/>
          </p:nvCxnSpPr>
          <p:spPr>
            <a:xfrm>
              <a:off x="5697941" y="3669658"/>
              <a:ext cx="0" cy="2679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 rot="16200000">
            <a:off x="10344698" y="4572179"/>
            <a:ext cx="29876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Archive" panose="02000506040000020004" pitchFamily="50" charset="0"/>
              </a:rPr>
              <a:t>MANAGEMENT ET </a:t>
            </a:r>
            <a:r>
              <a:rPr lang="fr-FR" sz="1200" dirty="0" smtClean="0">
                <a:latin typeface="Archive" panose="02000506040000020004" pitchFamily="50" charset="0"/>
              </a:rPr>
              <a:t>GESTION  </a:t>
            </a:r>
            <a:r>
              <a:rPr lang="fr-FR" sz="1200" dirty="0" smtClean="0"/>
              <a:t>Option 2</a:t>
            </a:r>
            <a:r>
              <a:rPr lang="fr-FR" sz="1200" baseline="30000" dirty="0" smtClean="0"/>
              <a:t>nde</a:t>
            </a:r>
            <a:r>
              <a:rPr lang="fr-FR" sz="1200" dirty="0" smtClean="0"/>
              <a:t> 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557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71</Words>
  <Application>Microsoft Office PowerPoint</Application>
  <PresentationFormat>Grand écran</PresentationFormat>
  <Paragraphs>21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ＭＳ Ｐゴシック</vt:lpstr>
      <vt:lpstr>Archive</vt:lpstr>
      <vt:lpstr>Arial</vt:lpstr>
      <vt:lpstr>Calibri</vt:lpstr>
      <vt:lpstr>Calibri Light</vt:lpstr>
      <vt:lpstr>Wingdings</vt:lpstr>
      <vt:lpstr>Wingdings 3</vt:lpstr>
      <vt:lpstr>Thème Office</vt:lpstr>
      <vt:lpstr>Présentation PowerPoint</vt:lpstr>
      <vt:lpstr>Présentation PowerPoint</vt:lpstr>
      <vt:lpstr>Présentation PowerPoint</vt:lpstr>
    </vt:vector>
  </TitlesOfParts>
  <Company>Académie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Bouteloup</dc:creator>
  <cp:lastModifiedBy>Gwladys Lucas</cp:lastModifiedBy>
  <cp:revision>72</cp:revision>
  <dcterms:created xsi:type="dcterms:W3CDTF">2019-01-30T08:43:38Z</dcterms:created>
  <dcterms:modified xsi:type="dcterms:W3CDTF">2019-02-19T14:31:00Z</dcterms:modified>
</cp:coreProperties>
</file>