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7FC"/>
    <a:srgbClr val="E8EEF8"/>
    <a:srgbClr val="DCE5F4"/>
    <a:srgbClr val="CAD8EE"/>
    <a:srgbClr val="ECF3FA"/>
    <a:srgbClr val="F4F9F1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3520D-833A-4FFE-96CB-A4F5EC379A7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14C5C-C6B3-4C03-8830-5B5D87832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52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478895"/>
            <a:ext cx="9144000" cy="840331"/>
          </a:xfrm>
        </p:spPr>
        <p:txBody>
          <a:bodyPr anchor="ctr">
            <a:normAutofit/>
          </a:bodyPr>
          <a:lstStyle>
            <a:lvl1pPr algn="ctr">
              <a:defRPr sz="44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400750"/>
            <a:ext cx="9144000" cy="10412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0" y="0"/>
            <a:ext cx="12192000" cy="1796902"/>
            <a:chOff x="0" y="0"/>
            <a:chExt cx="12192000" cy="1796902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796902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049" y="165151"/>
              <a:ext cx="2724841" cy="1382251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/>
            <a:srcRect l="79101" t="8702" r="2747" b="68166"/>
            <a:stretch/>
          </p:blipFill>
          <p:spPr>
            <a:xfrm>
              <a:off x="9744162" y="542526"/>
              <a:ext cx="2295437" cy="71185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2940817" y="292921"/>
              <a:ext cx="783403" cy="698546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983" y="642194"/>
              <a:ext cx="6769052" cy="6472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dirty="0" smtClean="0">
                  <a:solidFill>
                    <a:schemeClr val="tx1"/>
                  </a:solidFill>
                  <a:latin typeface="Archive" panose="02000506040000020004" pitchFamily="50" charset="0"/>
                </a:rPr>
                <a:t>LE NOUVEAU Lycée général et technologique</a:t>
              </a: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3"/>
            <a:srcRect l="9610" t="8702" r="77609" b="62724"/>
            <a:stretch/>
          </p:blipFill>
          <p:spPr>
            <a:xfrm>
              <a:off x="222457" y="51768"/>
              <a:ext cx="1036515" cy="563910"/>
            </a:xfrm>
            <a:prstGeom prst="rect">
              <a:avLst/>
            </a:prstGeom>
          </p:spPr>
        </p:pic>
      </p:grp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21" y="5564778"/>
            <a:ext cx="1825557" cy="9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2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19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5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/>
          <a:srcRect l="1" r="3544"/>
          <a:stretch/>
        </p:blipFill>
        <p:spPr>
          <a:xfrm>
            <a:off x="11339338" y="-594"/>
            <a:ext cx="852662" cy="6858594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 rot="16200000">
            <a:off x="10805960" y="5033246"/>
            <a:ext cx="2018846" cy="389590"/>
          </a:xfrm>
        </p:spPr>
        <p:txBody>
          <a:bodyPr anchor="ctr">
            <a:normAutofit/>
          </a:bodyPr>
          <a:lstStyle>
            <a:lvl1pPr algn="ctr">
              <a:defRPr sz="11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10238517" y="2469990"/>
            <a:ext cx="3107666" cy="3895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72681" y="618682"/>
            <a:ext cx="1618436" cy="69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23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66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30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1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9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9879" y="3711302"/>
            <a:ext cx="9144000" cy="1041251"/>
          </a:xfrm>
        </p:spPr>
        <p:txBody>
          <a:bodyPr/>
          <a:lstStyle/>
          <a:p>
            <a:r>
              <a:rPr lang="fr-FR" dirty="0" smtClean="0"/>
              <a:t>Enseignement de spécialité – classe de 1</a:t>
            </a:r>
            <a:r>
              <a:rPr lang="fr-FR" baseline="30000" dirty="0" smtClean="0"/>
              <a:t>re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844" y="2451741"/>
            <a:ext cx="9144793" cy="17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1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9793" y="1468860"/>
            <a:ext cx="9165737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fr-FR" b="1" dirty="0"/>
              <a:t>Cet enseignement de spécialité constitue un espace privilégié  pour :</a:t>
            </a:r>
            <a:endParaRPr lang="fr-FR" dirty="0"/>
          </a:p>
          <a:p>
            <a:pPr marL="285750" indent="-285750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Développer une réflexion sensible et éclairée sur le monde contemporain par la rencontre et la fréquentation d’œuvres  littéraires et philosophiques d’intérêt majeur ; </a:t>
            </a:r>
          </a:p>
          <a:p>
            <a:pPr marL="285750" indent="-285750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Amener l’élève à réfléchir sur les grandes questions qui intéressent l’humanité</a:t>
            </a:r>
          </a:p>
          <a:p>
            <a:pPr marL="285750" indent="-285750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Découvrir quelques  grands moments de l’histoire intellectuelle et culturelle; </a:t>
            </a:r>
          </a:p>
          <a:p>
            <a:pPr marL="285750" indent="-285750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Favoriser le plaisir de penser, d’éprouver et de formuler sa pensée.</a:t>
            </a:r>
          </a:p>
          <a:p>
            <a:r>
              <a:rPr lang="fr-FR" dirty="0"/>
              <a:t>	</a:t>
            </a:r>
          </a:p>
          <a:p>
            <a:r>
              <a:rPr lang="fr-FR" b="1" dirty="0"/>
              <a:t>Il s’adresse à des profils d’élèves très divers et peut donner lieu à de multiples s combinaisons de spécialités variées.</a:t>
            </a:r>
          </a:p>
          <a:p>
            <a:endParaRPr lang="fr-FR" b="1" dirty="0"/>
          </a:p>
          <a:p>
            <a:pPr>
              <a:spcAft>
                <a:spcPts val="1200"/>
              </a:spcAft>
            </a:pPr>
            <a:r>
              <a:rPr lang="fr-FR" b="1" dirty="0"/>
              <a:t>Il construit des références, des démarches qui peuvent nourrir des parcours et des orientations très divers </a:t>
            </a:r>
            <a:r>
              <a:rPr lang="fr-FR" dirty="0" smtClean="0"/>
              <a:t>:les </a:t>
            </a:r>
            <a:r>
              <a:rPr lang="fr-FR" dirty="0"/>
              <a:t>lettres et la philosophie, mais aussi  les sciences, les arts, le droit, l’économie et la gestion, les sciences politiques, la médecine, les professions de santé, etc. 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30"/>
          <a:stretch/>
        </p:blipFill>
        <p:spPr>
          <a:xfrm>
            <a:off x="755881" y="1568690"/>
            <a:ext cx="746848" cy="364754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507" y="84711"/>
            <a:ext cx="2597121" cy="132294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81040" y="2258364"/>
            <a:ext cx="634039" cy="335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>
          <a:xfrm>
            <a:off x="610350" y="1183667"/>
            <a:ext cx="100173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Une approche croisée : l’enseignement est pris en charge à part égale par les </a:t>
            </a:r>
            <a:r>
              <a:rPr lang="fr-FR" sz="2000" dirty="0" smtClean="0"/>
              <a:t>professeurs </a:t>
            </a:r>
            <a:r>
              <a:rPr lang="fr-FR" sz="2000" dirty="0"/>
              <a:t>de lettres et de philosophie travaillant en concertation </a:t>
            </a:r>
            <a:r>
              <a:rPr lang="fr-FR" sz="2000" dirty="0" smtClean="0"/>
              <a:t>(</a:t>
            </a:r>
            <a:r>
              <a:rPr lang="fr-FR" sz="2000" dirty="0"/>
              <a:t>2h/2h en Première, 3h/3h Terminale) </a:t>
            </a:r>
          </a:p>
        </p:txBody>
      </p:sp>
      <p:graphicFrame>
        <p:nvGraphicFramePr>
          <p:cNvPr id="10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603558"/>
              </p:ext>
            </p:extLst>
          </p:nvPr>
        </p:nvGraphicFramePr>
        <p:xfrm>
          <a:off x="717492" y="2208486"/>
          <a:ext cx="10031021" cy="3726516"/>
        </p:xfrm>
        <a:graphic>
          <a:graphicData uri="http://schemas.openxmlformats.org/drawingml/2006/table">
            <a:tbl>
              <a:tblPr firstRow="1" bandRow="1">
                <a:solidFill>
                  <a:srgbClr val="CCECFF"/>
                </a:solidFill>
                <a:tableStyleId>{00A15C55-8517-42AA-B614-E9B94910E393}</a:tableStyleId>
              </a:tblPr>
              <a:tblGrid>
                <a:gridCol w="2060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7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2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83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Première, semestre 1 	</a:t>
                      </a:r>
                    </a:p>
                    <a:p>
                      <a:pPr marL="0" algn="l" defTabSz="914400" rtl="0" eaLnBrk="1" latinLnBrk="0" hangingPunct="1"/>
                      <a:endParaRPr lang="fr-FR" sz="160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7F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pouvoirs de la parole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6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Période de référence :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6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Antiquité, Moyen Âge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7F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L’art de la parole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6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L’autorité de la parole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6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séductions de la parole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7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Première, semestre 2 </a:t>
                      </a:r>
                      <a:r>
                        <a:rPr lang="fr-FR" sz="1600" b="1" u="none" strike="noStrike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	</a:t>
                      </a:r>
                    </a:p>
                    <a:p>
                      <a:endParaRPr lang="fr-FR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u="none" strike="noStrike" kern="1200" baseline="0" dirty="0"/>
                        <a:t>Les représentations du monde </a:t>
                      </a:r>
                    </a:p>
                    <a:p>
                      <a:r>
                        <a:rPr lang="fr-FR" sz="1600" u="none" strike="noStrike" kern="1200" baseline="0" dirty="0"/>
                        <a:t>Période de référence : </a:t>
                      </a:r>
                    </a:p>
                    <a:p>
                      <a:r>
                        <a:rPr lang="fr-FR" sz="1600" u="none" strike="noStrike" kern="1200" baseline="0" dirty="0"/>
                        <a:t>Renaissance, Âge classique, Lumières </a:t>
                      </a: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u="none" strike="noStrike" kern="1200" baseline="0" dirty="0"/>
                        <a:t>Découverte du monde et rencontres des cultures </a:t>
                      </a:r>
                    </a:p>
                    <a:p>
                      <a:r>
                        <a:rPr lang="fr-FR" sz="1600" u="none" strike="noStrike" kern="1200" baseline="0" dirty="0"/>
                        <a:t>Décrire, figurer, imaginer </a:t>
                      </a:r>
                    </a:p>
                    <a:p>
                      <a:r>
                        <a:rPr lang="fr-FR" sz="1600" u="none" strike="noStrike" kern="1200" baseline="0" dirty="0"/>
                        <a:t>L’homme et l’animal 	</a:t>
                      </a: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3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Terminale, semestre </a:t>
                      </a:r>
                      <a:r>
                        <a:rPr lang="fr-FR" sz="1600" b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600" b="1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b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recherche de soi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600" b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Période de référence :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600" b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Lumières au début du XXe siècle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b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Éducation, transmission et émancipation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600" b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expressions de la sensibilité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600" b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métamorphoses du </a:t>
                      </a:r>
                      <a:r>
                        <a:rPr lang="fr-FR" sz="1600" b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moi</a:t>
                      </a:r>
                      <a:endParaRPr lang="fr-FR" sz="1600" b="1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8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Terminale, semestre 2 	</a:t>
                      </a:r>
                    </a:p>
                    <a:p>
                      <a:endParaRPr lang="fr-FR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8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u="none" strike="noStrike" kern="1200" baseline="0" dirty="0"/>
                        <a:t>Expériences contemporaines </a:t>
                      </a:r>
                    </a:p>
                    <a:p>
                      <a:r>
                        <a:rPr lang="fr-FR" sz="1600" u="none" strike="noStrike" kern="1200" baseline="0" dirty="0"/>
                        <a:t>Période de référence : </a:t>
                      </a:r>
                    </a:p>
                    <a:p>
                      <a:r>
                        <a:rPr lang="fr-FR" sz="1600" u="none" strike="noStrike" kern="1200" baseline="0" dirty="0"/>
                        <a:t>XXe-XXIe siècles </a:t>
                      </a:r>
                      <a:endParaRPr lang="fr-FR" sz="1600" dirty="0"/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8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u="none" strike="noStrike" kern="1200" baseline="0" dirty="0"/>
                        <a:t>Création, continuités et ruptures </a:t>
                      </a:r>
                    </a:p>
                    <a:p>
                      <a:r>
                        <a:rPr lang="fr-FR" sz="1600" u="none" strike="noStrike" kern="1200" baseline="0" dirty="0"/>
                        <a:t>Individu et communication </a:t>
                      </a:r>
                    </a:p>
                    <a:p>
                      <a:r>
                        <a:rPr lang="fr-FR" sz="1600" u="none" strike="noStrike" kern="1200" baseline="0" dirty="0"/>
                        <a:t>L’humain et l’inhumain </a:t>
                      </a: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4709" y="2108667"/>
            <a:ext cx="634039" cy="3365284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18" y="427741"/>
            <a:ext cx="8193734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>
          <a:xfrm>
            <a:off x="618976" y="1237397"/>
            <a:ext cx="100173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>
                <a:latin typeface="Calibri" panose="020F0502020204030204" pitchFamily="34" charset="0"/>
              </a:rPr>
              <a:t>Deux disciplines différentes </a:t>
            </a:r>
            <a:r>
              <a:rPr lang="fr-FR" sz="1600" b="1" dirty="0">
                <a:solidFill>
                  <a:schemeClr val="accent1"/>
                </a:solidFill>
                <a:latin typeface="Calibri" panose="020F0502020204030204" pitchFamily="34" charset="0"/>
              </a:rPr>
              <a:t>et fortement </a:t>
            </a:r>
            <a:r>
              <a:rPr lang="fr-FR" sz="1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liées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Des </a:t>
            </a:r>
            <a:r>
              <a:rPr lang="fr-FR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objets d’étude </a:t>
            </a:r>
            <a:r>
              <a:rPr lang="fr-F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communs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latin typeface="Calibri" panose="020F0502020204030204" pitchFamily="34" charset="0"/>
              </a:rPr>
              <a:t>Des </a:t>
            </a:r>
            <a:r>
              <a:rPr lang="fr-FR" sz="1600" b="1" dirty="0">
                <a:latin typeface="Calibri" panose="020F0502020204030204" pitchFamily="34" charset="0"/>
              </a:rPr>
              <a:t>démarches spécifiques, distinctes pour les </a:t>
            </a:r>
            <a:r>
              <a:rPr lang="fr-FR" sz="1600" b="1" dirty="0" smtClean="0">
                <a:latin typeface="Calibri" panose="020F0502020204030204" pitchFamily="34" charset="0"/>
              </a:rPr>
              <a:t>appréhender </a:t>
            </a:r>
            <a:r>
              <a:rPr lang="fr-FR" sz="1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une </a:t>
            </a:r>
            <a:r>
              <a:rPr lang="fr-FR" sz="1600" b="1" dirty="0">
                <a:solidFill>
                  <a:schemeClr val="accent1"/>
                </a:solidFill>
                <a:latin typeface="Calibri" panose="020F0502020204030204" pitchFamily="34" charset="0"/>
              </a:rPr>
              <a:t>même circulation entre le contemporain et patrimonial </a:t>
            </a:r>
            <a:endParaRPr lang="fr-FR" sz="1600" b="1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latin typeface="Calibri" panose="020F0502020204030204" pitchFamily="34" charset="0"/>
              </a:rPr>
              <a:t>Des </a:t>
            </a:r>
            <a:r>
              <a:rPr lang="fr-FR" sz="1600" b="1" dirty="0">
                <a:latin typeface="Calibri" panose="020F0502020204030204" pitchFamily="34" charset="0"/>
              </a:rPr>
              <a:t>corpus distincts </a:t>
            </a:r>
            <a:r>
              <a:rPr lang="fr-FR" sz="1600" b="1" dirty="0">
                <a:solidFill>
                  <a:schemeClr val="accent1"/>
                </a:solidFill>
                <a:latin typeface="Calibri" panose="020F0502020204030204" pitchFamily="34" charset="0"/>
              </a:rPr>
              <a:t>et parfois </a:t>
            </a:r>
            <a:r>
              <a:rPr lang="fr-FR" sz="1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communs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Des </a:t>
            </a:r>
            <a:r>
              <a:rPr lang="fr-FR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compétences communes </a:t>
            </a:r>
            <a:r>
              <a:rPr lang="fr-FR" sz="1600" b="1" dirty="0">
                <a:latin typeface="Calibri" panose="020F0502020204030204" pitchFamily="34" charset="0"/>
              </a:rPr>
              <a:t>exercées différemment</a:t>
            </a:r>
            <a:endParaRPr lang="fr-FR" sz="1600" dirty="0">
              <a:latin typeface="Calibri" panose="020F0502020204030204" pitchFamily="34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1627705" y="3409879"/>
            <a:ext cx="7680197" cy="266706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4988" lvl="1" indent="-276225"/>
            <a:r>
              <a:rPr lang="fr-FR" sz="1800" dirty="0" smtClean="0">
                <a:latin typeface="Cambria" panose="02040503050406030204" pitchFamily="18" charset="0"/>
              </a:rPr>
              <a:t> </a:t>
            </a:r>
            <a:r>
              <a:rPr lang="fr-FR" sz="18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Grâce à cet enseignement conjoint, les élèves auront acquis :</a:t>
            </a:r>
            <a:r>
              <a:rPr lang="fr-FR" sz="1800" b="1" dirty="0" smtClean="0">
                <a:latin typeface="Calibri" panose="020F0502020204030204" pitchFamily="34" charset="0"/>
              </a:rPr>
              <a:t/>
            </a:r>
            <a:br>
              <a:rPr lang="fr-FR" sz="1800" b="1" dirty="0" smtClean="0">
                <a:latin typeface="Calibri" panose="020F0502020204030204" pitchFamily="34" charset="0"/>
              </a:rPr>
            </a:br>
            <a:endParaRPr lang="fr-FR" sz="1800" b="1" dirty="0" smtClean="0">
              <a:latin typeface="Calibri" panose="020F0502020204030204" pitchFamily="34" charset="0"/>
            </a:endParaRPr>
          </a:p>
          <a:p>
            <a:pPr marL="534988" indent="-276225" algn="l">
              <a:lnSpc>
                <a:spcPct val="100000"/>
              </a:lnSpc>
              <a:spcBef>
                <a:spcPts val="0"/>
              </a:spcBef>
              <a:buSzPct val="70000"/>
              <a:buFont typeface="Wingdings 3" panose="05040102010807070707" pitchFamily="18" charset="2"/>
              <a:buChar char="è"/>
            </a:pPr>
            <a:r>
              <a:rPr lang="fr-FR" sz="1800" dirty="0" smtClean="0">
                <a:latin typeface="Calibri" panose="020F0502020204030204" pitchFamily="34" charset="0"/>
              </a:rPr>
              <a:t>une mobilité intellectuelle qui ouvre à des parcours variés;</a:t>
            </a:r>
          </a:p>
          <a:p>
            <a:pPr marL="534988" indent="-276225" algn="l">
              <a:lnSpc>
                <a:spcPct val="100000"/>
              </a:lnSpc>
              <a:spcBef>
                <a:spcPts val="0"/>
              </a:spcBef>
              <a:buSzPct val="70000"/>
              <a:buFont typeface="Wingdings 3" panose="05040102010807070707" pitchFamily="18" charset="2"/>
              <a:buChar char="è"/>
            </a:pPr>
            <a:r>
              <a:rPr lang="fr-FR" sz="1800" dirty="0" smtClean="0">
                <a:latin typeface="Calibri" panose="020F0502020204030204" pitchFamily="34" charset="0"/>
              </a:rPr>
              <a:t>une acuité dans la lecture et une aisance dans  l’expression écrite et orale;</a:t>
            </a:r>
          </a:p>
          <a:p>
            <a:pPr marL="534988" indent="-276225" algn="l">
              <a:lnSpc>
                <a:spcPct val="100000"/>
              </a:lnSpc>
              <a:spcBef>
                <a:spcPts val="0"/>
              </a:spcBef>
              <a:buSzPct val="70000"/>
              <a:buFont typeface="Wingdings 3" panose="05040102010807070707" pitchFamily="18" charset="2"/>
              <a:buChar char="è"/>
            </a:pPr>
            <a:r>
              <a:rPr lang="fr-FR" sz="1800" dirty="0" smtClean="0">
                <a:latin typeface="Calibri" panose="020F0502020204030204" pitchFamily="34" charset="0"/>
              </a:rPr>
              <a:t>des repères solides pour l’acquisition de nouveaux savoirs;</a:t>
            </a:r>
          </a:p>
          <a:p>
            <a:pPr marL="534988" indent="-276225" algn="l">
              <a:lnSpc>
                <a:spcPct val="100000"/>
              </a:lnSpc>
              <a:spcBef>
                <a:spcPts val="0"/>
              </a:spcBef>
              <a:buSzPct val="70000"/>
              <a:buFont typeface="Wingdings 3" panose="05040102010807070707" pitchFamily="18" charset="2"/>
              <a:buChar char="è"/>
            </a:pPr>
            <a:r>
              <a:rPr lang="fr-FR" sz="1800" dirty="0" smtClean="0">
                <a:latin typeface="Calibri" panose="020F0502020204030204" pitchFamily="34" charset="0"/>
              </a:rPr>
              <a:t>une solide formation générale dans le domaines des lettres de la philosophie et des sciences humaines;</a:t>
            </a:r>
          </a:p>
          <a:p>
            <a:pPr marL="534988" indent="-276225" algn="l">
              <a:lnSpc>
                <a:spcPct val="100000"/>
              </a:lnSpc>
              <a:spcBef>
                <a:spcPts val="0"/>
              </a:spcBef>
              <a:buSzPct val="70000"/>
              <a:buFont typeface="Wingdings 3" panose="05040102010807070707" pitchFamily="18" charset="2"/>
              <a:buChar char="è"/>
            </a:pPr>
            <a:r>
              <a:rPr lang="fr-FR" sz="1800" dirty="0" smtClean="0">
                <a:latin typeface="Calibri" panose="020F0502020204030204" pitchFamily="34" charset="0"/>
              </a:rPr>
              <a:t>une capacité à réfléchir, problématiser, conduire et structurer un propos;</a:t>
            </a:r>
          </a:p>
          <a:p>
            <a:pPr marL="534988" indent="-276225" algn="l">
              <a:lnSpc>
                <a:spcPct val="100000"/>
              </a:lnSpc>
              <a:spcBef>
                <a:spcPts val="0"/>
              </a:spcBef>
              <a:buSzPct val="70000"/>
              <a:buFont typeface="Wingdings 3" panose="05040102010807070707" pitchFamily="18" charset="2"/>
              <a:buChar char="è"/>
            </a:pPr>
            <a:r>
              <a:rPr lang="fr-FR" sz="1800" dirty="0" smtClean="0">
                <a:latin typeface="Calibri" panose="020F0502020204030204" pitchFamily="34" charset="0"/>
              </a:rPr>
              <a:t>des qualités d’analyse et de synthèse. </a:t>
            </a:r>
            <a:endParaRPr lang="fr-FR" sz="1800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5627673" y="3027872"/>
            <a:ext cx="0" cy="38200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46784" y="2907102"/>
            <a:ext cx="163902" cy="18115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1040" y="2258364"/>
            <a:ext cx="634039" cy="335918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653" y="451858"/>
            <a:ext cx="10254361" cy="5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273</Words>
  <Application>Microsoft Office PowerPoint</Application>
  <PresentationFormat>Grand écran</PresentationFormat>
  <Paragraphs>51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Archive</vt:lpstr>
      <vt:lpstr>Arial</vt:lpstr>
      <vt:lpstr>Calibri</vt:lpstr>
      <vt:lpstr>Calibri Light</vt:lpstr>
      <vt:lpstr>Cambria</vt:lpstr>
      <vt:lpstr>Wingdings</vt:lpstr>
      <vt:lpstr>Wingdings 3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Bouteloup</dc:creator>
  <cp:lastModifiedBy>Cecile Molliere</cp:lastModifiedBy>
  <cp:revision>79</cp:revision>
  <dcterms:created xsi:type="dcterms:W3CDTF">2019-01-30T08:43:38Z</dcterms:created>
  <dcterms:modified xsi:type="dcterms:W3CDTF">2019-02-19T15:55:14Z</dcterms:modified>
</cp:coreProperties>
</file>