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1" r:id="rId2"/>
    <p:sldId id="264" r:id="rId3"/>
    <p:sldId id="265" r:id="rId4"/>
    <p:sldId id="266" r:id="rId5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A1D8"/>
    <a:srgbClr val="940A52"/>
    <a:srgbClr val="748F2A"/>
    <a:srgbClr val="A5A5A5"/>
    <a:srgbClr val="005E8B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9302" autoAdjust="0"/>
  </p:normalViewPr>
  <p:slideViewPr>
    <p:cSldViewPr snapToGrid="0">
      <p:cViewPr varScale="1">
        <p:scale>
          <a:sx n="99" d="100"/>
          <a:sy n="99" d="100"/>
        </p:scale>
        <p:origin x="94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6E373-196C-4B79-9D45-89C25B4C347D}" type="datetimeFigureOut">
              <a:rPr lang="fr-FR" smtClean="0"/>
              <a:t>19/02/2019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95ED6-49E6-4DD3-B76A-F700710F7E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4458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95ED6-49E6-4DD3-B76A-F700710F7ED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1341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9260E-7C48-4234-9A54-1463D4207F86}" type="datetimeFigureOut">
              <a:rPr lang="fr-FR" smtClean="0"/>
              <a:pPr/>
              <a:t>19/02/2019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08E67-8769-4F3F-A84D-EA80C1F3699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5903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9260E-7C48-4234-9A54-1463D4207F86}" type="datetimeFigureOut">
              <a:rPr lang="fr-FR" smtClean="0"/>
              <a:pPr/>
              <a:t>19/02/2019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08E67-8769-4F3F-A84D-EA80C1F3699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0554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9260E-7C48-4234-9A54-1463D4207F86}" type="datetimeFigureOut">
              <a:rPr lang="fr-FR" smtClean="0"/>
              <a:pPr/>
              <a:t>19/02/2019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08E67-8769-4F3F-A84D-EA80C1F3699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9674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9260E-7C48-4234-9A54-1463D4207F86}" type="datetimeFigureOut">
              <a:rPr lang="fr-FR" smtClean="0"/>
              <a:pPr/>
              <a:t>19/02/2019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08E67-8769-4F3F-A84D-EA80C1F3699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2172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9260E-7C48-4234-9A54-1463D4207F86}" type="datetimeFigureOut">
              <a:rPr lang="fr-FR" smtClean="0"/>
              <a:pPr/>
              <a:t>19/02/2019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08E67-8769-4F3F-A84D-EA80C1F3699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476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9260E-7C48-4234-9A54-1463D4207F86}" type="datetimeFigureOut">
              <a:rPr lang="fr-FR" smtClean="0"/>
              <a:pPr/>
              <a:t>19/02/2019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08E67-8769-4F3F-A84D-EA80C1F3699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0673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9260E-7C48-4234-9A54-1463D4207F86}" type="datetimeFigureOut">
              <a:rPr lang="fr-FR" smtClean="0"/>
              <a:pPr/>
              <a:t>19/02/2019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08E67-8769-4F3F-A84D-EA80C1F3699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0682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9260E-7C48-4234-9A54-1463D4207F86}" type="datetimeFigureOut">
              <a:rPr lang="fr-FR" smtClean="0"/>
              <a:pPr/>
              <a:t>19/02/2019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08E67-8769-4F3F-A84D-EA80C1F3699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5411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9260E-7C48-4234-9A54-1463D4207F86}" type="datetimeFigureOut">
              <a:rPr lang="fr-FR" smtClean="0"/>
              <a:pPr/>
              <a:t>19/02/2019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08E67-8769-4F3F-A84D-EA80C1F36992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2"/>
          <a:srcRect l="1" r="3544"/>
          <a:stretch/>
        </p:blipFill>
        <p:spPr>
          <a:xfrm>
            <a:off x="11339338" y="-594"/>
            <a:ext cx="852662" cy="685859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972681" y="618682"/>
            <a:ext cx="1618436" cy="69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698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9260E-7C48-4234-9A54-1463D4207F86}" type="datetimeFigureOut">
              <a:rPr lang="fr-FR" smtClean="0"/>
              <a:pPr/>
              <a:t>19/02/2019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08E67-8769-4F3F-A84D-EA80C1F3699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0155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9260E-7C48-4234-9A54-1463D4207F86}" type="datetimeFigureOut">
              <a:rPr lang="fr-FR" smtClean="0"/>
              <a:pPr/>
              <a:t>19/02/2019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08E67-8769-4F3F-A84D-EA80C1F3699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5238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9260E-7C48-4234-9A54-1463D4207F86}" type="datetimeFigureOut">
              <a:rPr lang="fr-FR" smtClean="0"/>
              <a:pPr/>
              <a:t>19/02/2019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08E67-8769-4F3F-A84D-EA80C1F3699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271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3" Type="http://schemas.openxmlformats.org/officeDocument/2006/relationships/image" Target="../media/image12.png"/><Relationship Id="rId21" Type="http://schemas.openxmlformats.org/officeDocument/2006/relationships/image" Target="../media/image13.pdf"/><Relationship Id="rId12" Type="http://schemas.openxmlformats.org/officeDocument/2006/relationships/image" Target="../media/image1.pdf"/><Relationship Id="rId17" Type="http://schemas.openxmlformats.org/officeDocument/2006/relationships/image" Target="../media/image7.pdf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png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5.png"/><Relationship Id="rId24" Type="http://schemas.openxmlformats.org/officeDocument/2006/relationships/image" Target="../media/image22.png"/><Relationship Id="rId5" Type="http://schemas.openxmlformats.org/officeDocument/2006/relationships/image" Target="../media/image13.png"/><Relationship Id="rId15" Type="http://schemas.openxmlformats.org/officeDocument/2006/relationships/image" Target="../media/image18.png"/><Relationship Id="rId23" Type="http://schemas.openxmlformats.org/officeDocument/2006/relationships/image" Target="../media/image21.png"/><Relationship Id="rId28" Type="http://schemas.openxmlformats.org/officeDocument/2006/relationships/image" Target="../media/image24.png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openxmlformats.org/officeDocument/2006/relationships/image" Target="../media/image5.pdf"/><Relationship Id="rId14" Type="http://schemas.openxmlformats.org/officeDocument/2006/relationships/image" Target="../media/image17.png"/><Relationship Id="rId22" Type="http://schemas.openxmlformats.org/officeDocument/2006/relationships/image" Target="../media/image20.png"/><Relationship Id="rId27" Type="http://schemas.openxmlformats.org/officeDocument/2006/relationships/image" Target="../media/image11.pdf"/><Relationship Id="rId30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4531" y="3640697"/>
            <a:ext cx="11283791" cy="894791"/>
          </a:xfrm>
        </p:spPr>
        <p:txBody>
          <a:bodyPr anchor="ctr">
            <a:normAutofit/>
          </a:bodyPr>
          <a:lstStyle/>
          <a:p>
            <a:pPr algn="ctr">
              <a:spcAft>
                <a:spcPts val="3600"/>
              </a:spcAft>
              <a:buNone/>
            </a:pPr>
            <a:r>
              <a:rPr lang="fr-FR" sz="36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Histoire</a:t>
            </a:r>
            <a:r>
              <a:rPr lang="fr-FR" sz="36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géographie, géopolitique, sciences politiques</a:t>
            </a:r>
            <a:endParaRPr lang="fr-FR" sz="36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0" y="0"/>
            <a:ext cx="12192000" cy="1796902"/>
            <a:chOff x="0" y="0"/>
            <a:chExt cx="12192000" cy="1796902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2192000" cy="1796902"/>
            </a:xfrm>
            <a:prstGeom prst="rect">
              <a:avLst/>
            </a:prstGeom>
            <a:solidFill>
              <a:srgbClr val="95BC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05049" y="165151"/>
              <a:ext cx="2724841" cy="1382251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 rotWithShape="1">
            <a:blip r:embed="rId3"/>
            <a:srcRect l="79101" t="8702" r="2747" b="68166"/>
            <a:stretch/>
          </p:blipFill>
          <p:spPr>
            <a:xfrm>
              <a:off x="9744162" y="542526"/>
              <a:ext cx="2295437" cy="71185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940817" y="292921"/>
              <a:ext cx="783403" cy="698546"/>
            </a:xfrm>
            <a:prstGeom prst="rect">
              <a:avLst/>
            </a:prstGeom>
            <a:solidFill>
              <a:srgbClr val="95BC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30983" y="642194"/>
              <a:ext cx="6769052" cy="6472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2000" dirty="0" smtClean="0">
                  <a:solidFill>
                    <a:schemeClr val="tx1"/>
                  </a:solidFill>
                  <a:latin typeface="Archive" panose="02000506040000020004" pitchFamily="50" charset="0"/>
                </a:rPr>
                <a:t>LE NOUVEAU Lycée général et technologique</a:t>
              </a:r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3"/>
            <a:srcRect l="9610" t="8702" r="77609" b="62724"/>
            <a:stretch/>
          </p:blipFill>
          <p:spPr>
            <a:xfrm>
              <a:off x="222457" y="51768"/>
              <a:ext cx="1036515" cy="563910"/>
            </a:xfrm>
            <a:prstGeom prst="rect">
              <a:avLst/>
            </a:prstGeom>
          </p:spPr>
        </p:pic>
      </p:grpSp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221" y="5564778"/>
            <a:ext cx="1825557" cy="91702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8972" y="2611407"/>
            <a:ext cx="9748349" cy="1176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690" y="4196"/>
            <a:ext cx="1383912" cy="6858000"/>
          </a:xfrm>
          <a:prstGeom prst="rect">
            <a:avLst/>
          </a:prstGeom>
        </p:spPr>
      </p:pic>
      <p:sp>
        <p:nvSpPr>
          <p:cNvPr id="3" name="Forme libre 2"/>
          <p:cNvSpPr/>
          <p:nvPr/>
        </p:nvSpPr>
        <p:spPr>
          <a:xfrm>
            <a:off x="3702707" y="394724"/>
            <a:ext cx="7462133" cy="1307368"/>
          </a:xfrm>
          <a:custGeom>
            <a:avLst/>
            <a:gdLst>
              <a:gd name="connsiteX0" fmla="*/ 0 w 8571948"/>
              <a:gd name="connsiteY0" fmla="*/ 0 h 1211580"/>
              <a:gd name="connsiteX1" fmla="*/ 8571948 w 8571948"/>
              <a:gd name="connsiteY1" fmla="*/ 0 h 1211580"/>
              <a:gd name="connsiteX2" fmla="*/ 8571948 w 8571948"/>
              <a:gd name="connsiteY2" fmla="*/ 1211580 h 1211580"/>
              <a:gd name="connsiteX3" fmla="*/ 0 w 8571948"/>
              <a:gd name="connsiteY3" fmla="*/ 1211580 h 1211580"/>
              <a:gd name="connsiteX4" fmla="*/ 0 w 8571948"/>
              <a:gd name="connsiteY4" fmla="*/ 0 h 1211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1948" h="1211580">
                <a:moveTo>
                  <a:pt x="0" y="0"/>
                </a:moveTo>
                <a:lnTo>
                  <a:pt x="8571948" y="0"/>
                </a:lnTo>
                <a:lnTo>
                  <a:pt x="8571948" y="1211580"/>
                </a:lnTo>
                <a:lnTo>
                  <a:pt x="0" y="12115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0000"/>
            </a:solidFill>
          </a:ln>
          <a:effectLst/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0000" tIns="45720" rIns="0" bIns="45720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800" b="1" kern="1200" dirty="0" smtClean="0">
                <a:solidFill>
                  <a:schemeClr val="tx1"/>
                </a:solidFill>
              </a:rPr>
              <a:t>Pratiquer la pluridisciplinarité</a:t>
            </a:r>
          </a:p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500" kern="1200" dirty="0" smtClean="0">
                <a:solidFill>
                  <a:schemeClr val="tx1"/>
                </a:solidFill>
              </a:rPr>
              <a:t>Comprendre la complexité du monde en croisant les approches</a:t>
            </a:r>
            <a:r>
              <a:rPr lang="fr-FR" sz="1500" b="1" kern="1200" dirty="0" smtClean="0">
                <a:solidFill>
                  <a:schemeClr val="tx1"/>
                </a:solidFill>
              </a:rPr>
              <a:t> </a:t>
            </a:r>
            <a:r>
              <a:rPr lang="fr-FR" sz="1500" b="0" kern="1200" dirty="0" smtClean="0">
                <a:solidFill>
                  <a:schemeClr val="tx1"/>
                </a:solidFill>
              </a:rPr>
              <a:t>disciplinaires</a:t>
            </a:r>
            <a:r>
              <a:rPr lang="fr-FR" sz="1500" b="1" kern="1200" dirty="0" smtClean="0">
                <a:solidFill>
                  <a:schemeClr val="tx1"/>
                </a:solidFill>
              </a:rPr>
              <a:t> </a:t>
            </a:r>
            <a:r>
              <a:rPr lang="fr-FR" sz="1500" kern="1200" dirty="0" smtClean="0">
                <a:solidFill>
                  <a:schemeClr val="tx1"/>
                </a:solidFill>
              </a:rPr>
              <a:t>: un approfondissement de l’enseignement commun d’histoire-géographie ; une articulation avec le  programme  de  l’enseignement  de  spécialité de sciences économiques et sociales ; la découverte de la géopolitique. </a:t>
            </a:r>
            <a:endParaRPr lang="fr-FR" sz="1500" b="1" kern="1200" dirty="0">
              <a:solidFill>
                <a:schemeClr val="tx1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3012767" y="382408"/>
            <a:ext cx="1332000" cy="1332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Forme libre 4"/>
          <p:cNvSpPr/>
          <p:nvPr/>
        </p:nvSpPr>
        <p:spPr>
          <a:xfrm>
            <a:off x="4134079" y="1998930"/>
            <a:ext cx="7030761" cy="1310400"/>
          </a:xfrm>
          <a:custGeom>
            <a:avLst/>
            <a:gdLst>
              <a:gd name="connsiteX0" fmla="*/ 0 w 7967073"/>
              <a:gd name="connsiteY0" fmla="*/ 0 h 1055034"/>
              <a:gd name="connsiteX1" fmla="*/ 7967073 w 7967073"/>
              <a:gd name="connsiteY1" fmla="*/ 0 h 1055034"/>
              <a:gd name="connsiteX2" fmla="*/ 7967073 w 7967073"/>
              <a:gd name="connsiteY2" fmla="*/ 1055034 h 1055034"/>
              <a:gd name="connsiteX3" fmla="*/ 0 w 7967073"/>
              <a:gd name="connsiteY3" fmla="*/ 1055034 h 1055034"/>
              <a:gd name="connsiteX4" fmla="*/ 0 w 7967073"/>
              <a:gd name="connsiteY4" fmla="*/ 0 h 105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67073" h="1055034">
                <a:moveTo>
                  <a:pt x="0" y="0"/>
                </a:moveTo>
                <a:lnTo>
                  <a:pt x="7967073" y="0"/>
                </a:lnTo>
                <a:lnTo>
                  <a:pt x="7967073" y="1055034"/>
                </a:lnTo>
                <a:lnTo>
                  <a:pt x="0" y="105503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solidFill>
              <a:srgbClr val="5AA1D8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hueOff val="-485121"/>
              <a:satOff val="-27976"/>
              <a:lumOff val="287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7434" tIns="45720" rIns="45720" bIns="45720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800" b="1" kern="1200" dirty="0" smtClean="0">
                <a:solidFill>
                  <a:schemeClr val="tx1"/>
                </a:solidFill>
              </a:rPr>
              <a:t>Conforter des compétences pour se démarquer dans le supérieur</a:t>
            </a:r>
          </a:p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b="0" kern="1200" dirty="0" smtClean="0">
                <a:solidFill>
                  <a:schemeClr val="tx1"/>
                </a:solidFill>
              </a:rPr>
              <a:t>Cultiver l’ouverture d’esprit, développer la curiosité intellectuelle et l’autonomie, apprendre à convaincre à l’écrit et à l’oral</a:t>
            </a:r>
            <a:endParaRPr lang="fr-FR" sz="1800" b="1" kern="1200" dirty="0">
              <a:solidFill>
                <a:schemeClr val="tx1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3547214" y="1982386"/>
            <a:ext cx="1318793" cy="1318793"/>
          </a:xfrm>
          <a:prstGeom prst="ellipse">
            <a:avLst/>
          </a:prstGeom>
          <a:solidFill>
            <a:srgbClr val="5AA1D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hueOff val="-485121"/>
              <a:satOff val="-27976"/>
              <a:lumOff val="2876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orme libre 6"/>
          <p:cNvSpPr/>
          <p:nvPr/>
        </p:nvSpPr>
        <p:spPr>
          <a:xfrm>
            <a:off x="4134079" y="3565212"/>
            <a:ext cx="7030761" cy="1310400"/>
          </a:xfrm>
          <a:custGeom>
            <a:avLst/>
            <a:gdLst>
              <a:gd name="connsiteX0" fmla="*/ 0 w 7967073"/>
              <a:gd name="connsiteY0" fmla="*/ 0 h 1055034"/>
              <a:gd name="connsiteX1" fmla="*/ 7967073 w 7967073"/>
              <a:gd name="connsiteY1" fmla="*/ 0 h 1055034"/>
              <a:gd name="connsiteX2" fmla="*/ 7967073 w 7967073"/>
              <a:gd name="connsiteY2" fmla="*/ 1055034 h 1055034"/>
              <a:gd name="connsiteX3" fmla="*/ 0 w 7967073"/>
              <a:gd name="connsiteY3" fmla="*/ 1055034 h 1055034"/>
              <a:gd name="connsiteX4" fmla="*/ 0 w 7967073"/>
              <a:gd name="connsiteY4" fmla="*/ 0 h 105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67073" h="1055034">
                <a:moveTo>
                  <a:pt x="0" y="0"/>
                </a:moveTo>
                <a:lnTo>
                  <a:pt x="7967073" y="0"/>
                </a:lnTo>
                <a:lnTo>
                  <a:pt x="7967073" y="1055034"/>
                </a:lnTo>
                <a:lnTo>
                  <a:pt x="0" y="105503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748F2A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hueOff val="-970242"/>
              <a:satOff val="-55952"/>
              <a:lumOff val="575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7434" tIns="45720" rIns="45720" bIns="45720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800" b="1" kern="1200" dirty="0" smtClean="0">
                <a:solidFill>
                  <a:schemeClr val="tx1"/>
                </a:solidFill>
              </a:rPr>
              <a:t>Connaître et comprendre</a:t>
            </a:r>
          </a:p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b="0" kern="1200" dirty="0" smtClean="0">
                <a:solidFill>
                  <a:schemeClr val="tx1"/>
                </a:solidFill>
              </a:rPr>
              <a:t>Découvrir de nouveaux sujets, questionner les sociétés actuelles, au-delà du programme de tronc commun d’histoire et géographie</a:t>
            </a:r>
            <a:endParaRPr lang="fr-FR" sz="1800" b="1" kern="1200" dirty="0">
              <a:solidFill>
                <a:schemeClr val="tx1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3547214" y="3565212"/>
            <a:ext cx="1318793" cy="1318793"/>
          </a:xfrm>
          <a:prstGeom prst="ellipse">
            <a:avLst/>
          </a:prstGeom>
          <a:solidFill>
            <a:srgbClr val="748F2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hueOff val="-970242"/>
              <a:satOff val="-55952"/>
              <a:lumOff val="5752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orme libre 8"/>
          <p:cNvSpPr/>
          <p:nvPr/>
        </p:nvSpPr>
        <p:spPr>
          <a:xfrm>
            <a:off x="3702707" y="5152632"/>
            <a:ext cx="7462133" cy="1310400"/>
          </a:xfrm>
          <a:custGeom>
            <a:avLst/>
            <a:gdLst>
              <a:gd name="connsiteX0" fmla="*/ 0 w 8571948"/>
              <a:gd name="connsiteY0" fmla="*/ 0 h 1055034"/>
              <a:gd name="connsiteX1" fmla="*/ 8571948 w 8571948"/>
              <a:gd name="connsiteY1" fmla="*/ 0 h 1055034"/>
              <a:gd name="connsiteX2" fmla="*/ 8571948 w 8571948"/>
              <a:gd name="connsiteY2" fmla="*/ 1055034 h 1055034"/>
              <a:gd name="connsiteX3" fmla="*/ 0 w 8571948"/>
              <a:gd name="connsiteY3" fmla="*/ 1055034 h 1055034"/>
              <a:gd name="connsiteX4" fmla="*/ 0 w 8571948"/>
              <a:gd name="connsiteY4" fmla="*/ 0 h 105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1948" h="1055034">
                <a:moveTo>
                  <a:pt x="0" y="0"/>
                </a:moveTo>
                <a:lnTo>
                  <a:pt x="8571948" y="0"/>
                </a:lnTo>
                <a:lnTo>
                  <a:pt x="8571948" y="1055034"/>
                </a:lnTo>
                <a:lnTo>
                  <a:pt x="0" y="105503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A5A5A5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7434" tIns="45720" rIns="45720" bIns="45720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800" b="1" kern="1200" dirty="0" smtClean="0">
                <a:solidFill>
                  <a:schemeClr val="tx1"/>
                </a:solidFill>
              </a:rPr>
              <a:t>Travailler autrement </a:t>
            </a:r>
          </a:p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800" kern="1200" dirty="0" smtClean="0">
                <a:solidFill>
                  <a:schemeClr val="tx1"/>
                </a:solidFill>
              </a:rPr>
              <a:t>Favoriser la pédagogie de projet, prendre le temps d’approfondir</a:t>
            </a:r>
            <a:endParaRPr lang="fr-FR" sz="1800" b="1" kern="1200" dirty="0">
              <a:solidFill>
                <a:schemeClr val="tx1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2942338" y="5152632"/>
            <a:ext cx="1318793" cy="1318793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hueOff val="-1455363"/>
              <a:satOff val="-83928"/>
              <a:lumOff val="8628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ZoneTexte 10"/>
          <p:cNvSpPr txBox="1"/>
          <p:nvPr/>
        </p:nvSpPr>
        <p:spPr>
          <a:xfrm>
            <a:off x="618600" y="2597311"/>
            <a:ext cx="23237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fr-FR" sz="1600" b="1" dirty="0"/>
              <a:t>Donner aux élèves des clés de compréhension du monde passé et contemporain sur le plan des relations sociales, politiques, économiques et culturelles.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5695" y="2083481"/>
            <a:ext cx="579170" cy="355427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859" y="1363588"/>
            <a:ext cx="3023878" cy="123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87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e 15"/>
          <p:cNvGrpSpPr/>
          <p:nvPr/>
        </p:nvGrpSpPr>
        <p:grpSpPr>
          <a:xfrm>
            <a:off x="3664678" y="2478039"/>
            <a:ext cx="2201921" cy="1868584"/>
            <a:chOff x="1383610" y="2306714"/>
            <a:chExt cx="1607818" cy="1380360"/>
          </a:xfrm>
        </p:grpSpPr>
        <p:sp>
          <p:nvSpPr>
            <p:cNvPr id="17" name="Hexagone 16"/>
            <p:cNvSpPr/>
            <p:nvPr/>
          </p:nvSpPr>
          <p:spPr>
            <a:xfrm>
              <a:off x="1383610" y="2306714"/>
              <a:ext cx="1607818" cy="1380360"/>
            </a:xfrm>
            <a:prstGeom prst="hexagon">
              <a:avLst>
                <a:gd name="adj" fmla="val 25000"/>
                <a:gd name="vf" fmla="val 115470"/>
              </a:avLst>
            </a:prstGeom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Hexagone 4"/>
            <p:cNvSpPr txBox="1"/>
            <p:nvPr/>
          </p:nvSpPr>
          <p:spPr>
            <a:xfrm>
              <a:off x="1539310" y="2520501"/>
              <a:ext cx="1289098" cy="9527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2700" rIns="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kern="1200" dirty="0" smtClean="0"/>
                <a:t>Entrer dans les </a:t>
              </a:r>
              <a:r>
                <a:rPr lang="fr-FR" sz="2000" b="1" kern="1200" dirty="0" smtClean="0">
                  <a:solidFill>
                    <a:srgbClr val="FF0000"/>
                  </a:solidFill>
                </a:rPr>
                <a:t>relations internationales </a:t>
              </a:r>
              <a:endParaRPr lang="fr-FR" sz="20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16252" y="2509400"/>
            <a:ext cx="2201921" cy="1868584"/>
            <a:chOff x="1383610" y="3832936"/>
            <a:chExt cx="1607818" cy="1380360"/>
          </a:xfrm>
        </p:grpSpPr>
        <p:sp>
          <p:nvSpPr>
            <p:cNvPr id="20" name="Hexagone 19"/>
            <p:cNvSpPr/>
            <p:nvPr/>
          </p:nvSpPr>
          <p:spPr>
            <a:xfrm>
              <a:off x="1383610" y="3832936"/>
              <a:ext cx="1607818" cy="1380360"/>
            </a:xfrm>
            <a:prstGeom prst="hexagon">
              <a:avLst>
                <a:gd name="adj" fmla="val 25000"/>
                <a:gd name="vf" fmla="val 115470"/>
              </a:avLst>
            </a:prstGeom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Hexagone 4"/>
            <p:cNvSpPr txBox="1"/>
            <p:nvPr/>
          </p:nvSpPr>
          <p:spPr>
            <a:xfrm>
              <a:off x="1632625" y="4046723"/>
              <a:ext cx="1109788" cy="9527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2700" rIns="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kern="1200" dirty="0" smtClean="0"/>
                <a:t>Entrer en </a:t>
              </a:r>
              <a:r>
                <a:rPr lang="fr-FR" sz="2000" b="1" kern="1200" dirty="0" smtClean="0">
                  <a:solidFill>
                    <a:srgbClr val="FF0000"/>
                  </a:solidFill>
                </a:rPr>
                <a:t>politique</a:t>
              </a:r>
              <a:endParaRPr lang="fr-FR" sz="20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1879984" y="3557031"/>
            <a:ext cx="2201921" cy="1868584"/>
            <a:chOff x="2767221" y="3065416"/>
            <a:chExt cx="1607818" cy="1380360"/>
          </a:xfrm>
        </p:grpSpPr>
        <p:sp>
          <p:nvSpPr>
            <p:cNvPr id="23" name="Hexagone 22"/>
            <p:cNvSpPr/>
            <p:nvPr/>
          </p:nvSpPr>
          <p:spPr>
            <a:xfrm>
              <a:off x="2767221" y="3065416"/>
              <a:ext cx="1607818" cy="1380360"/>
            </a:xfrm>
            <a:prstGeom prst="hexagon">
              <a:avLst>
                <a:gd name="adj" fmla="val 25000"/>
                <a:gd name="vf" fmla="val 115470"/>
              </a:avLst>
            </a:prstGeom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Hexagone 4"/>
            <p:cNvSpPr txBox="1"/>
            <p:nvPr/>
          </p:nvSpPr>
          <p:spPr>
            <a:xfrm>
              <a:off x="3016236" y="3279203"/>
              <a:ext cx="1109788" cy="9527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2700" rIns="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kern="1200" dirty="0" smtClean="0"/>
                <a:t>Entrer en </a:t>
              </a:r>
              <a:r>
                <a:rPr lang="fr-FR" sz="2000" b="1" kern="1200" dirty="0" smtClean="0">
                  <a:solidFill>
                    <a:srgbClr val="FF0000"/>
                  </a:solidFill>
                </a:rPr>
                <a:t>géopolitique</a:t>
              </a:r>
              <a:endParaRPr lang="fr-FR" sz="2000" kern="1200" dirty="0"/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5449372" y="3505992"/>
            <a:ext cx="2201921" cy="1868584"/>
            <a:chOff x="4149980" y="2303775"/>
            <a:chExt cx="1607818" cy="1380360"/>
          </a:xfrm>
        </p:grpSpPr>
        <p:sp>
          <p:nvSpPr>
            <p:cNvPr id="26" name="Hexagone 25"/>
            <p:cNvSpPr/>
            <p:nvPr/>
          </p:nvSpPr>
          <p:spPr>
            <a:xfrm>
              <a:off x="4149980" y="2303775"/>
              <a:ext cx="1607818" cy="1380360"/>
            </a:xfrm>
            <a:prstGeom prst="hexagon">
              <a:avLst>
                <a:gd name="adj" fmla="val 25000"/>
                <a:gd name="vf" fmla="val 115470"/>
              </a:avLst>
            </a:prstGeom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Hexagone 4"/>
            <p:cNvSpPr txBox="1"/>
            <p:nvPr/>
          </p:nvSpPr>
          <p:spPr>
            <a:xfrm>
              <a:off x="4309690" y="2517562"/>
              <a:ext cx="1292408" cy="9527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2700" rIns="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kern="1200" dirty="0" smtClean="0"/>
                <a:t>Entrer dans les </a:t>
              </a:r>
              <a:r>
                <a:rPr lang="fr-FR" sz="2000" b="1" kern="1200" dirty="0" smtClean="0">
                  <a:solidFill>
                    <a:srgbClr val="FF0000"/>
                  </a:solidFill>
                </a:rPr>
                <a:t>pratiques d’information</a:t>
              </a:r>
              <a:endParaRPr lang="fr-FR" sz="1600" b="1" kern="1200" dirty="0" smtClean="0"/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7234066" y="2476622"/>
            <a:ext cx="2201921" cy="1868584"/>
            <a:chOff x="5533591" y="1553890"/>
            <a:chExt cx="1607818" cy="1380360"/>
          </a:xfrm>
        </p:grpSpPr>
        <p:sp>
          <p:nvSpPr>
            <p:cNvPr id="29" name="Hexagone 28"/>
            <p:cNvSpPr/>
            <p:nvPr/>
          </p:nvSpPr>
          <p:spPr>
            <a:xfrm>
              <a:off x="5533591" y="1553890"/>
              <a:ext cx="1607818" cy="1380360"/>
            </a:xfrm>
            <a:prstGeom prst="hexagon">
              <a:avLst>
                <a:gd name="adj" fmla="val 25000"/>
                <a:gd name="vf" fmla="val 115470"/>
              </a:avLst>
            </a:prstGeom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Hexagone 4"/>
            <p:cNvSpPr txBox="1"/>
            <p:nvPr/>
          </p:nvSpPr>
          <p:spPr>
            <a:xfrm>
              <a:off x="5782606" y="1767677"/>
              <a:ext cx="1109788" cy="9527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2700" rIns="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kern="1200" dirty="0" smtClean="0"/>
                <a:t>Entrer dans le </a:t>
              </a:r>
              <a:r>
                <a:rPr lang="fr-FR" sz="2000" b="1" kern="1200" dirty="0" smtClean="0">
                  <a:solidFill>
                    <a:srgbClr val="FF0000"/>
                  </a:solidFill>
                </a:rPr>
                <a:t>fait religieux</a:t>
              </a:r>
              <a:endParaRPr lang="fr-FR" sz="20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1" name="Groupe 30"/>
          <p:cNvGrpSpPr/>
          <p:nvPr/>
        </p:nvGrpSpPr>
        <p:grpSpPr>
          <a:xfrm>
            <a:off x="5438544" y="1461769"/>
            <a:ext cx="2201921" cy="1868584"/>
            <a:chOff x="1383610" y="2306714"/>
            <a:chExt cx="1607818" cy="1380360"/>
          </a:xfrm>
        </p:grpSpPr>
        <p:sp>
          <p:nvSpPr>
            <p:cNvPr id="32" name="Hexagone 31"/>
            <p:cNvSpPr/>
            <p:nvPr/>
          </p:nvSpPr>
          <p:spPr>
            <a:xfrm>
              <a:off x="1383610" y="2306714"/>
              <a:ext cx="1607818" cy="138036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tx2">
                <a:lumMod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Hexagone 4"/>
            <p:cNvSpPr txBox="1"/>
            <p:nvPr/>
          </p:nvSpPr>
          <p:spPr>
            <a:xfrm>
              <a:off x="1632625" y="2520501"/>
              <a:ext cx="1109788" cy="9527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2700" rIns="0" bIns="12700" numCol="1" spcCol="1270" anchor="ctr" anchorCtr="0">
              <a:noAutofit/>
            </a:bodyPr>
            <a:lstStyle/>
            <a:p>
              <a:pPr algn="ctr"/>
              <a:r>
                <a:rPr lang="fr-FR" sz="1600" b="1" dirty="0">
                  <a:solidFill>
                    <a:srgbClr val="00B0F0"/>
                  </a:solidFill>
                </a:rPr>
                <a:t>étudier</a:t>
              </a:r>
              <a:r>
                <a:rPr lang="fr-FR" sz="16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fr-FR" sz="1600" dirty="0">
                  <a:solidFill>
                    <a:schemeClr val="bg1"/>
                  </a:solidFill>
                </a:rPr>
                <a:t>les divisions politiques du monde, les </a:t>
              </a:r>
              <a:r>
                <a:rPr lang="fr-FR" sz="1600" b="1" dirty="0">
                  <a:solidFill>
                    <a:srgbClr val="92D050"/>
                  </a:solidFill>
                </a:rPr>
                <a:t>frontières</a:t>
              </a:r>
            </a:p>
          </p:txBody>
        </p:sp>
      </p:grpSp>
      <p:grpSp>
        <p:nvGrpSpPr>
          <p:cNvPr id="34" name="Groupe 33"/>
          <p:cNvGrpSpPr/>
          <p:nvPr/>
        </p:nvGrpSpPr>
        <p:grpSpPr>
          <a:xfrm>
            <a:off x="1850613" y="1461769"/>
            <a:ext cx="2201921" cy="1868584"/>
            <a:chOff x="1383610" y="3832936"/>
            <a:chExt cx="1607818" cy="13803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Hexagone 34"/>
            <p:cNvSpPr/>
            <p:nvPr/>
          </p:nvSpPr>
          <p:spPr>
            <a:xfrm>
              <a:off x="1383610" y="3832936"/>
              <a:ext cx="1607818" cy="138036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Hexagone 4"/>
            <p:cNvSpPr txBox="1"/>
            <p:nvPr/>
          </p:nvSpPr>
          <p:spPr>
            <a:xfrm>
              <a:off x="1632625" y="4046723"/>
              <a:ext cx="1109788" cy="9527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2700" rIns="0" bIns="12700" numCol="1" spcCol="1270" anchor="ctr" anchorCtr="0">
              <a:noAutofit/>
            </a:bodyPr>
            <a:lstStyle/>
            <a:p>
              <a:pPr algn="ctr"/>
              <a:r>
                <a:rPr lang="fr-FR" sz="1600" dirty="0">
                  <a:solidFill>
                    <a:schemeClr val="bg1"/>
                  </a:solidFill>
                </a:rPr>
                <a:t>entraîner les élèves à </a:t>
              </a:r>
              <a:r>
                <a:rPr lang="fr-FR" sz="1600" b="1" dirty="0">
                  <a:solidFill>
                    <a:srgbClr val="00B0F0"/>
                  </a:solidFill>
                </a:rPr>
                <a:t>identifier</a:t>
              </a:r>
              <a:r>
                <a:rPr lang="fr-FR" sz="1600" dirty="0">
                  <a:solidFill>
                    <a:schemeClr val="bg1"/>
                  </a:solidFill>
                </a:rPr>
                <a:t> un </a:t>
              </a:r>
              <a:r>
                <a:rPr lang="fr-FR" sz="1600" b="1" dirty="0">
                  <a:solidFill>
                    <a:srgbClr val="92D050"/>
                  </a:solidFill>
                </a:rPr>
                <a:t>régime politique</a:t>
              </a:r>
              <a:r>
                <a:rPr lang="fr-FR" sz="1600" dirty="0">
                  <a:solidFill>
                    <a:schemeClr val="bg1"/>
                  </a:solidFill>
                </a:rPr>
                <a:t>, la démocratie</a:t>
              </a:r>
              <a:endParaRPr lang="fr-FR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Groupe 36"/>
          <p:cNvGrpSpPr/>
          <p:nvPr/>
        </p:nvGrpSpPr>
        <p:grpSpPr>
          <a:xfrm>
            <a:off x="3680049" y="4522590"/>
            <a:ext cx="2201921" cy="1868584"/>
            <a:chOff x="2767221" y="3065416"/>
            <a:chExt cx="1607818" cy="1380360"/>
          </a:xfrm>
        </p:grpSpPr>
        <p:sp>
          <p:nvSpPr>
            <p:cNvPr id="38" name="Hexagone 37"/>
            <p:cNvSpPr/>
            <p:nvPr/>
          </p:nvSpPr>
          <p:spPr>
            <a:xfrm>
              <a:off x="2767221" y="3065416"/>
              <a:ext cx="1607818" cy="138036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tx2">
                <a:lumMod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Hexagone 4"/>
            <p:cNvSpPr txBox="1"/>
            <p:nvPr/>
          </p:nvSpPr>
          <p:spPr>
            <a:xfrm>
              <a:off x="3016236" y="3279203"/>
              <a:ext cx="1109788" cy="9527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2700" rIns="0" bIns="12700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b="1" dirty="0" smtClean="0">
                  <a:solidFill>
                    <a:srgbClr val="00B0F0"/>
                  </a:solidFill>
                </a:rPr>
                <a:t>analyser</a:t>
              </a:r>
              <a:r>
                <a:rPr lang="fr-FR" sz="16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fr-FR" sz="1600" dirty="0">
                  <a:solidFill>
                    <a:schemeClr val="bg1"/>
                  </a:solidFill>
                </a:rPr>
                <a:t>les fondements, les marqueurs et les dynamiques des </a:t>
              </a:r>
              <a:r>
                <a:rPr lang="fr-FR" sz="1600" b="1" dirty="0">
                  <a:solidFill>
                    <a:srgbClr val="92D050"/>
                  </a:solidFill>
                </a:rPr>
                <a:t>puissances </a:t>
              </a:r>
              <a:r>
                <a:rPr lang="fr-FR" sz="1600" b="1" dirty="0" smtClean="0">
                  <a:solidFill>
                    <a:srgbClr val="92D050"/>
                  </a:solidFill>
                </a:rPr>
                <a:t>internationales</a:t>
              </a:r>
              <a:endParaRPr lang="fr-FR" sz="1600" kern="1200" dirty="0">
                <a:solidFill>
                  <a:srgbClr val="92D050"/>
                </a:solidFill>
              </a:endParaRPr>
            </a:p>
          </p:txBody>
        </p:sp>
      </p:grpSp>
      <p:grpSp>
        <p:nvGrpSpPr>
          <p:cNvPr id="40" name="Groupe 39"/>
          <p:cNvGrpSpPr/>
          <p:nvPr/>
        </p:nvGrpSpPr>
        <p:grpSpPr>
          <a:xfrm>
            <a:off x="7299437" y="4458801"/>
            <a:ext cx="2201921" cy="1868584"/>
            <a:chOff x="4149980" y="2303775"/>
            <a:chExt cx="1607818" cy="1380360"/>
          </a:xfrm>
        </p:grpSpPr>
        <p:sp>
          <p:nvSpPr>
            <p:cNvPr id="41" name="Hexagone 40"/>
            <p:cNvSpPr/>
            <p:nvPr/>
          </p:nvSpPr>
          <p:spPr>
            <a:xfrm>
              <a:off x="4149980" y="2303775"/>
              <a:ext cx="1607818" cy="138036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tx2">
                <a:lumMod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Hexagone 4"/>
            <p:cNvSpPr txBox="1"/>
            <p:nvPr/>
          </p:nvSpPr>
          <p:spPr>
            <a:xfrm>
              <a:off x="4398995" y="2517562"/>
              <a:ext cx="1109788" cy="9527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2700" rIns="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b="1" dirty="0">
                  <a:solidFill>
                    <a:srgbClr val="00B0F0"/>
                  </a:solidFill>
                </a:rPr>
                <a:t>explorer</a:t>
              </a:r>
              <a:r>
                <a:rPr lang="fr-FR" sz="1600" b="1" dirty="0">
                  <a:solidFill>
                    <a:srgbClr val="0070C0"/>
                  </a:solidFill>
                </a:rPr>
                <a:t> </a:t>
              </a:r>
              <a:r>
                <a:rPr lang="fr-FR" sz="1600" dirty="0">
                  <a:solidFill>
                    <a:schemeClr val="bg1"/>
                  </a:solidFill>
                </a:rPr>
                <a:t>les enjeux de l’information, des</a:t>
              </a:r>
              <a:r>
                <a:rPr lang="fr-FR" sz="1600" dirty="0"/>
                <a:t> </a:t>
              </a:r>
              <a:r>
                <a:rPr lang="fr-FR" sz="1600" b="1" dirty="0">
                  <a:solidFill>
                    <a:srgbClr val="92D050"/>
                  </a:solidFill>
                </a:rPr>
                <a:t>médias et des modes de communication</a:t>
              </a:r>
              <a:endParaRPr lang="fr-FR" sz="1200" b="1" kern="1200" dirty="0" smtClean="0">
                <a:solidFill>
                  <a:srgbClr val="92D050"/>
                </a:solidFill>
              </a:endParaRPr>
            </a:p>
          </p:txBody>
        </p:sp>
      </p:grpSp>
      <p:grpSp>
        <p:nvGrpSpPr>
          <p:cNvPr id="43" name="Groupe 42"/>
          <p:cNvGrpSpPr/>
          <p:nvPr/>
        </p:nvGrpSpPr>
        <p:grpSpPr>
          <a:xfrm>
            <a:off x="8964218" y="1428735"/>
            <a:ext cx="2201921" cy="1868584"/>
            <a:chOff x="5533591" y="1553890"/>
            <a:chExt cx="1607818" cy="1380360"/>
          </a:xfrm>
        </p:grpSpPr>
        <p:sp>
          <p:nvSpPr>
            <p:cNvPr id="44" name="Hexagone 43"/>
            <p:cNvSpPr/>
            <p:nvPr/>
          </p:nvSpPr>
          <p:spPr>
            <a:xfrm>
              <a:off x="5533591" y="1553890"/>
              <a:ext cx="1607818" cy="138036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tx2">
                <a:lumMod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Hexagone 4"/>
            <p:cNvSpPr txBox="1"/>
            <p:nvPr/>
          </p:nvSpPr>
          <p:spPr>
            <a:xfrm>
              <a:off x="5782606" y="1767677"/>
              <a:ext cx="1109788" cy="9527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2700" rIns="0" bIns="12700" numCol="1" spcCol="1270" anchor="ctr" anchorCtr="0">
              <a:noAutofit/>
            </a:bodyPr>
            <a:lstStyle/>
            <a:p>
              <a:pPr algn="ctr"/>
              <a:r>
                <a:rPr lang="fr-FR" sz="1600" b="1" dirty="0">
                  <a:solidFill>
                    <a:srgbClr val="00B0F0"/>
                  </a:solidFill>
                </a:rPr>
                <a:t>comprendre</a:t>
              </a:r>
              <a:r>
                <a:rPr lang="fr-FR" sz="1600" dirty="0"/>
                <a:t> </a:t>
              </a:r>
              <a:r>
                <a:rPr lang="fr-FR" sz="1600" dirty="0">
                  <a:solidFill>
                    <a:schemeClr val="bg1"/>
                  </a:solidFill>
                </a:rPr>
                <a:t>les relations entre </a:t>
              </a:r>
              <a:r>
                <a:rPr lang="fr-FR" sz="1600" b="1" dirty="0">
                  <a:solidFill>
                    <a:srgbClr val="92D050"/>
                  </a:solidFill>
                </a:rPr>
                <a:t>Etats et religions</a:t>
              </a:r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7167" y="2181251"/>
            <a:ext cx="585267" cy="355427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0002" y="252170"/>
            <a:ext cx="6334293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47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 4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20336" y="3879650"/>
            <a:ext cx="2394533" cy="777377"/>
          </a:xfrm>
          <a:prstGeom prst="rect">
            <a:avLst/>
          </a:prstGeom>
        </p:spPr>
      </p:pic>
      <p:pic>
        <p:nvPicPr>
          <p:cNvPr id="49" name="Image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6373" y="1076885"/>
            <a:ext cx="3971688" cy="423134"/>
          </a:xfrm>
          <a:prstGeom prst="rect">
            <a:avLst/>
          </a:prstGeom>
        </p:spPr>
      </p:pic>
      <p:pic>
        <p:nvPicPr>
          <p:cNvPr id="51" name="Image 50" descr="Qu'est-ce que la puissance ? 3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9408582" y="4706472"/>
            <a:ext cx="1123974" cy="1613345"/>
          </a:xfrm>
          <a:prstGeom prst="rect">
            <a:avLst/>
          </a:prstGeom>
        </p:spPr>
      </p:pic>
      <p:cxnSp>
        <p:nvCxnSpPr>
          <p:cNvPr id="52" name="Connecteur droit 51"/>
          <p:cNvCxnSpPr/>
          <p:nvPr/>
        </p:nvCxnSpPr>
        <p:spPr>
          <a:xfrm flipV="1">
            <a:off x="7661280" y="2879115"/>
            <a:ext cx="789282" cy="642344"/>
          </a:xfrm>
          <a:prstGeom prst="line">
            <a:avLst/>
          </a:prstGeom>
          <a:ln w="44450" cmpd="sng">
            <a:solidFill>
              <a:schemeClr val="bg1">
                <a:lumMod val="85000"/>
              </a:schemeClr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3" name="Image 5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9983004">
            <a:off x="440734" y="1464387"/>
            <a:ext cx="2117754" cy="474036"/>
          </a:xfrm>
          <a:prstGeom prst="rect">
            <a:avLst/>
          </a:prstGeom>
        </p:spPr>
      </p:pic>
      <p:grpSp>
        <p:nvGrpSpPr>
          <p:cNvPr id="54" name="Groupe 53"/>
          <p:cNvGrpSpPr/>
          <p:nvPr/>
        </p:nvGrpSpPr>
        <p:grpSpPr>
          <a:xfrm>
            <a:off x="3646955" y="937045"/>
            <a:ext cx="4320000" cy="1498550"/>
            <a:chOff x="4303918" y="1501859"/>
            <a:chExt cx="3923502" cy="1519605"/>
          </a:xfrm>
        </p:grpSpPr>
        <p:pic>
          <p:nvPicPr>
            <p:cNvPr id="55" name="Image 54" descr="Qu'est-ce que la puissance ? 1.pdf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12"/>
                <a:stretch>
                  <a:fillRect/>
                </a:stretch>
              </p:blipFill>
            </mc:Choice>
            <mc:Fallback>
              <p:blipFill>
                <a:blip r:embed="rId13"/>
                <a:stretch>
                  <a:fillRect/>
                </a:stretch>
              </p:blipFill>
            </mc:Fallback>
          </mc:AlternateContent>
          <p:spPr>
            <a:xfrm>
              <a:off x="6311675" y="2106824"/>
              <a:ext cx="1512439" cy="872192"/>
            </a:xfrm>
            <a:prstGeom prst="snip1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56" name="Image 55"/>
            <p:cNvPicPr>
              <a:picLocks noChangeAspect="1"/>
            </p:cNvPicPr>
            <p:nvPr/>
          </p:nvPicPr>
          <p:blipFill rotWithShape="1">
            <a:blip r:embed="rId14"/>
            <a:srcRect t="15665" b="18417"/>
            <a:stretch/>
          </p:blipFill>
          <p:spPr>
            <a:xfrm>
              <a:off x="4548480" y="2461028"/>
              <a:ext cx="1534614" cy="336097"/>
            </a:xfrm>
            <a:prstGeom prst="snip1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57" name="Rectangle 34"/>
            <p:cNvSpPr/>
            <p:nvPr/>
          </p:nvSpPr>
          <p:spPr>
            <a:xfrm>
              <a:off x="4303918" y="1501859"/>
              <a:ext cx="3923502" cy="1519605"/>
            </a:xfrm>
            <a:prstGeom prst="snip1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58" name="Image 5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81941" y="5297663"/>
            <a:ext cx="3447977" cy="657067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67361" y="2789439"/>
            <a:ext cx="1882556" cy="722003"/>
          </a:xfrm>
          <a:prstGeom prst="rect">
            <a:avLst/>
          </a:prstGeom>
        </p:spPr>
      </p:pic>
      <p:pic>
        <p:nvPicPr>
          <p:cNvPr id="60" name="Image 59" descr="Qu'est-ce que la puissance ? 7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1"/>
              <a:stretch>
                <a:fillRect/>
              </a:stretch>
            </p:blipFill>
          </mc:Choice>
          <mc:Fallback>
            <p:blipFill>
              <a:blip r:embed="rId22"/>
              <a:stretch>
                <a:fillRect/>
              </a:stretch>
            </p:blipFill>
          </mc:Fallback>
        </mc:AlternateContent>
        <p:spPr>
          <a:xfrm flipH="1">
            <a:off x="9271216" y="959448"/>
            <a:ext cx="1335705" cy="1797584"/>
          </a:xfrm>
          <a:prstGeom prst="rect">
            <a:avLst/>
          </a:prstGeom>
        </p:spPr>
      </p:pic>
      <p:sp>
        <p:nvSpPr>
          <p:cNvPr id="61" name="Rectangle à coins arrondis 60"/>
          <p:cNvSpPr/>
          <p:nvPr/>
        </p:nvSpPr>
        <p:spPr>
          <a:xfrm>
            <a:off x="4128623" y="3629732"/>
            <a:ext cx="3567010" cy="490234"/>
          </a:xfrm>
          <a:prstGeom prst="roundRect">
            <a:avLst/>
          </a:prstGeom>
          <a:solidFill>
            <a:srgbClr val="748F2A"/>
          </a:solidFill>
          <a:ln>
            <a:solidFill>
              <a:srgbClr val="748F2A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Exercer et montrer sa puissance</a:t>
            </a:r>
            <a:endParaRPr lang="fr-FR" dirty="0"/>
          </a:p>
        </p:txBody>
      </p:sp>
      <p:cxnSp>
        <p:nvCxnSpPr>
          <p:cNvPr id="62" name="Connecteur droit 61"/>
          <p:cNvCxnSpPr>
            <a:stCxn id="61" idx="0"/>
          </p:cNvCxnSpPr>
          <p:nvPr/>
        </p:nvCxnSpPr>
        <p:spPr>
          <a:xfrm flipH="1" flipV="1">
            <a:off x="5903003" y="2980391"/>
            <a:ext cx="9125" cy="649341"/>
          </a:xfrm>
          <a:prstGeom prst="line">
            <a:avLst/>
          </a:prstGeom>
          <a:ln w="44450" cmpd="sng">
            <a:solidFill>
              <a:schemeClr val="bg1">
                <a:lumMod val="85000"/>
              </a:schemeClr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avec coin rogné 62"/>
          <p:cNvSpPr/>
          <p:nvPr/>
        </p:nvSpPr>
        <p:spPr>
          <a:xfrm>
            <a:off x="8749956" y="935853"/>
            <a:ext cx="2401976" cy="2520000"/>
          </a:xfrm>
          <a:prstGeom prst="snip1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4" name="Image 6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44667" y="5267167"/>
            <a:ext cx="2321136" cy="687563"/>
          </a:xfrm>
          <a:prstGeom prst="rect">
            <a:avLst/>
          </a:prstGeom>
        </p:spPr>
      </p:pic>
      <p:pic>
        <p:nvPicPr>
          <p:cNvPr id="65" name="Image 64" descr="Qu'est-ce que la puissance ? 4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7"/>
              <a:stretch>
                <a:fillRect/>
              </a:stretch>
            </p:blipFill>
          </mc:Choice>
          <mc:Fallback>
            <p:blipFill>
              <a:blip r:embed="rId24"/>
              <a:stretch>
                <a:fillRect/>
              </a:stretch>
            </p:blipFill>
          </mc:Fallback>
        </mc:AlternateContent>
        <p:spPr>
          <a:xfrm>
            <a:off x="552582" y="4024996"/>
            <a:ext cx="2051146" cy="1134214"/>
          </a:xfrm>
          <a:prstGeom prst="rect">
            <a:avLst/>
          </a:prstGeom>
        </p:spPr>
      </p:pic>
      <p:sp>
        <p:nvSpPr>
          <p:cNvPr id="66" name="Rectangle avec coin rogné 65"/>
          <p:cNvSpPr/>
          <p:nvPr/>
        </p:nvSpPr>
        <p:spPr>
          <a:xfrm rot="10800000">
            <a:off x="283091" y="3929544"/>
            <a:ext cx="2471117" cy="2520000"/>
          </a:xfrm>
          <a:prstGeom prst="snip1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7" name="Image 66" descr="Qu'est-ce que la puissance ? 5.pdf"/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0066" y="1991476"/>
            <a:ext cx="1048728" cy="1306554"/>
          </a:xfrm>
          <a:prstGeom prst="rect">
            <a:avLst/>
          </a:prstGeom>
        </p:spPr>
      </p:pic>
      <p:pic>
        <p:nvPicPr>
          <p:cNvPr id="68" name="Image 67" descr="Qu'est-ce que la puissance ? 6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7"/>
              <a:stretch>
                <a:fillRect/>
              </a:stretch>
            </p:blipFill>
          </mc:Choice>
          <mc:Fallback>
            <p:blipFill>
              <a:blip r:embed="rId28"/>
              <a:stretch>
                <a:fillRect/>
              </a:stretch>
            </p:blipFill>
          </mc:Fallback>
        </mc:AlternateContent>
        <p:spPr>
          <a:xfrm rot="21219214">
            <a:off x="5974485" y="5652528"/>
            <a:ext cx="1903540" cy="734223"/>
          </a:xfrm>
          <a:prstGeom prst="rect">
            <a:avLst/>
          </a:prstGeom>
        </p:spPr>
      </p:pic>
      <p:sp>
        <p:nvSpPr>
          <p:cNvPr id="69" name="Rectangle avec coin rogné 68"/>
          <p:cNvSpPr/>
          <p:nvPr/>
        </p:nvSpPr>
        <p:spPr>
          <a:xfrm flipV="1">
            <a:off x="8749956" y="3849262"/>
            <a:ext cx="2401976" cy="2520000"/>
          </a:xfrm>
          <a:prstGeom prst="snip1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0" name="Connecteur droit 69"/>
          <p:cNvCxnSpPr/>
          <p:nvPr/>
        </p:nvCxnSpPr>
        <p:spPr>
          <a:xfrm flipH="1" flipV="1">
            <a:off x="2929674" y="3063101"/>
            <a:ext cx="1052562" cy="412802"/>
          </a:xfrm>
          <a:prstGeom prst="line">
            <a:avLst/>
          </a:prstGeom>
          <a:ln w="44450" cmpd="sng">
            <a:solidFill>
              <a:schemeClr val="bg1">
                <a:lumMod val="85000"/>
              </a:schemeClr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 flipH="1">
            <a:off x="3120920" y="4334729"/>
            <a:ext cx="1079574" cy="720918"/>
          </a:xfrm>
          <a:prstGeom prst="line">
            <a:avLst/>
          </a:prstGeom>
          <a:ln w="44450" cmpd="sng">
            <a:solidFill>
              <a:schemeClr val="bg1">
                <a:lumMod val="85000"/>
              </a:schemeClr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>
            <a:off x="7549239" y="4321575"/>
            <a:ext cx="901323" cy="573844"/>
          </a:xfrm>
          <a:prstGeom prst="line">
            <a:avLst/>
          </a:prstGeom>
          <a:ln w="44450" cmpd="sng">
            <a:solidFill>
              <a:schemeClr val="bg1">
                <a:lumMod val="85000"/>
              </a:schemeClr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 flipH="1">
            <a:off x="5907498" y="4258408"/>
            <a:ext cx="4630" cy="797239"/>
          </a:xfrm>
          <a:prstGeom prst="line">
            <a:avLst/>
          </a:prstGeom>
          <a:ln w="44450" cmpd="sng">
            <a:solidFill>
              <a:schemeClr val="bg1">
                <a:lumMod val="75000"/>
              </a:schemeClr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ZoneTexte 73"/>
          <p:cNvSpPr txBox="1"/>
          <p:nvPr/>
        </p:nvSpPr>
        <p:spPr>
          <a:xfrm rot="1682812">
            <a:off x="7669289" y="4345306"/>
            <a:ext cx="1095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déclin</a:t>
            </a: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ZoneTexte 74"/>
          <p:cNvSpPr txBox="1"/>
          <p:nvPr/>
        </p:nvSpPr>
        <p:spPr>
          <a:xfrm rot="19262654">
            <a:off x="7472870" y="2857845"/>
            <a:ext cx="1095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oft </a:t>
            </a: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ZoneTexte 75"/>
          <p:cNvSpPr txBox="1"/>
          <p:nvPr/>
        </p:nvSpPr>
        <p:spPr>
          <a:xfrm rot="19262654">
            <a:off x="7679158" y="3119235"/>
            <a:ext cx="1095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ZoneTexte 76"/>
          <p:cNvSpPr txBox="1"/>
          <p:nvPr/>
        </p:nvSpPr>
        <p:spPr>
          <a:xfrm>
            <a:off x="4436737" y="2713157"/>
            <a:ext cx="29562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éants du numérique et Etats </a:t>
            </a: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ZoneTexte 77"/>
          <p:cNvSpPr txBox="1"/>
          <p:nvPr/>
        </p:nvSpPr>
        <p:spPr>
          <a:xfrm rot="19523149">
            <a:off x="2697602" y="4276848"/>
            <a:ext cx="1427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ieux et formes </a:t>
            </a: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ZoneTexte 78"/>
          <p:cNvSpPr txBox="1"/>
          <p:nvPr/>
        </p:nvSpPr>
        <p:spPr>
          <a:xfrm rot="19563818">
            <a:off x="2945900" y="4734528"/>
            <a:ext cx="1575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la puissance</a:t>
            </a: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ZoneTexte 79"/>
          <p:cNvSpPr txBox="1"/>
          <p:nvPr/>
        </p:nvSpPr>
        <p:spPr>
          <a:xfrm>
            <a:off x="5741800" y="4662200"/>
            <a:ext cx="109589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essor </a:t>
            </a: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ZoneTexte 80"/>
          <p:cNvSpPr txBox="1"/>
          <p:nvPr/>
        </p:nvSpPr>
        <p:spPr>
          <a:xfrm rot="1294506">
            <a:off x="2827205" y="2975206"/>
            <a:ext cx="1618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recomposition</a:t>
            </a: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Organigramme : Carte perforée 81"/>
          <p:cNvSpPr/>
          <p:nvPr/>
        </p:nvSpPr>
        <p:spPr>
          <a:xfrm>
            <a:off x="317355" y="939705"/>
            <a:ext cx="2436854" cy="2520000"/>
          </a:xfrm>
          <a:prstGeom prst="flowChartPunchedCard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Organigramme : Carte perforée 12"/>
          <p:cNvSpPr/>
          <p:nvPr/>
        </p:nvSpPr>
        <p:spPr>
          <a:xfrm rot="10800000" flipH="1">
            <a:off x="3739032" y="5109262"/>
            <a:ext cx="4320000" cy="1358848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54 h 10054"/>
              <a:gd name="connsiteX1" fmla="*/ 1061 w 10000"/>
              <a:gd name="connsiteY1" fmla="*/ 0 h 10054"/>
              <a:gd name="connsiteX2" fmla="*/ 10000 w 10000"/>
              <a:gd name="connsiteY2" fmla="*/ 54 h 10054"/>
              <a:gd name="connsiteX3" fmla="*/ 10000 w 10000"/>
              <a:gd name="connsiteY3" fmla="*/ 10054 h 10054"/>
              <a:gd name="connsiteX4" fmla="*/ 0 w 10000"/>
              <a:gd name="connsiteY4" fmla="*/ 10054 h 10054"/>
              <a:gd name="connsiteX5" fmla="*/ 0 w 10000"/>
              <a:gd name="connsiteY5" fmla="*/ 2054 h 1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54">
                <a:moveTo>
                  <a:pt x="0" y="2054"/>
                </a:moveTo>
                <a:lnTo>
                  <a:pt x="1061" y="0"/>
                </a:lnTo>
                <a:lnTo>
                  <a:pt x="10000" y="54"/>
                </a:lnTo>
                <a:lnTo>
                  <a:pt x="10000" y="10054"/>
                </a:lnTo>
                <a:lnTo>
                  <a:pt x="0" y="10054"/>
                </a:lnTo>
                <a:lnTo>
                  <a:pt x="0" y="2054"/>
                </a:lnTo>
                <a:close/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92261" y="13264"/>
            <a:ext cx="10522608" cy="120711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1494691" y="2328599"/>
            <a:ext cx="585267" cy="355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68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238</Words>
  <Application>Microsoft Office PowerPoint</Application>
  <PresentationFormat>Grand écran</PresentationFormat>
  <Paragraphs>31</Paragraphs>
  <Slides>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0" baseType="lpstr">
      <vt:lpstr>Arial Unicode MS</vt:lpstr>
      <vt:lpstr>Archive</vt:lpstr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>Académie de Versailles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Florence Bouteloup</dc:creator>
  <cp:lastModifiedBy>Cecile Molliere</cp:lastModifiedBy>
  <cp:revision>44</cp:revision>
  <cp:lastPrinted>2019-01-31T14:05:13Z</cp:lastPrinted>
  <dcterms:created xsi:type="dcterms:W3CDTF">2019-01-08T12:54:05Z</dcterms:created>
  <dcterms:modified xsi:type="dcterms:W3CDTF">2019-02-19T15:53:08Z</dcterms:modified>
</cp:coreProperties>
</file>