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5" r:id="rId2"/>
    <p:sldId id="263" r:id="rId3"/>
    <p:sldId id="266" r:id="rId4"/>
    <p:sldId id="267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53520D-833A-4FFE-96CB-A4F5EC379A79}" type="datetimeFigureOut">
              <a:rPr lang="fr-FR" smtClean="0"/>
              <a:t>19/02/2019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E14C5C-C6B3-4C03-8830-5B5D87832E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9526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2478895"/>
            <a:ext cx="9144000" cy="840331"/>
          </a:xfrm>
        </p:spPr>
        <p:txBody>
          <a:bodyPr anchor="ctr">
            <a:normAutofit/>
          </a:bodyPr>
          <a:lstStyle>
            <a:lvl1pPr algn="ctr">
              <a:defRPr sz="4400">
                <a:latin typeface="Archive" panose="02000506040000020004" pitchFamily="50" charset="0"/>
              </a:defRPr>
            </a:lvl1pPr>
          </a:lstStyle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400750"/>
            <a:ext cx="9144000" cy="1041251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Modifier le style des sous-titres du masque</a:t>
            </a:r>
          </a:p>
        </p:txBody>
      </p:sp>
      <p:grpSp>
        <p:nvGrpSpPr>
          <p:cNvPr id="7" name="Groupe 6"/>
          <p:cNvGrpSpPr/>
          <p:nvPr userDrawn="1"/>
        </p:nvGrpSpPr>
        <p:grpSpPr>
          <a:xfrm>
            <a:off x="0" y="0"/>
            <a:ext cx="12192000" cy="1796902"/>
            <a:chOff x="0" y="0"/>
            <a:chExt cx="12192000" cy="1796902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1796902"/>
            </a:xfrm>
            <a:prstGeom prst="rect">
              <a:avLst/>
            </a:prstGeom>
            <a:solidFill>
              <a:srgbClr val="95BC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9" name="Image 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705049" y="165151"/>
              <a:ext cx="2724841" cy="1382251"/>
            </a:xfrm>
            <a:prstGeom prst="rect">
              <a:avLst/>
            </a:prstGeom>
          </p:spPr>
        </p:pic>
        <p:pic>
          <p:nvPicPr>
            <p:cNvPr id="10" name="Image 9"/>
            <p:cNvPicPr>
              <a:picLocks noChangeAspect="1"/>
            </p:cNvPicPr>
            <p:nvPr/>
          </p:nvPicPr>
          <p:blipFill rotWithShape="1">
            <a:blip r:embed="rId3"/>
            <a:srcRect l="79101" t="8702" r="2747" b="68166"/>
            <a:stretch/>
          </p:blipFill>
          <p:spPr>
            <a:xfrm>
              <a:off x="9744162" y="542526"/>
              <a:ext cx="2295437" cy="71185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2940817" y="292921"/>
              <a:ext cx="783403" cy="698546"/>
            </a:xfrm>
            <a:prstGeom prst="rect">
              <a:avLst/>
            </a:prstGeom>
            <a:solidFill>
              <a:srgbClr val="95BC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30983" y="642194"/>
              <a:ext cx="6769052" cy="64720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2000" dirty="0" smtClean="0">
                  <a:solidFill>
                    <a:schemeClr val="tx1"/>
                  </a:solidFill>
                  <a:latin typeface="Archive" panose="02000506040000020004" pitchFamily="50" charset="0"/>
                </a:rPr>
                <a:t>LE NOUVEAU Lycée général et technologique</a:t>
              </a:r>
            </a:p>
          </p:txBody>
        </p:sp>
        <p:pic>
          <p:nvPicPr>
            <p:cNvPr id="13" name="Image 12"/>
            <p:cNvPicPr>
              <a:picLocks noChangeAspect="1"/>
            </p:cNvPicPr>
            <p:nvPr/>
          </p:nvPicPr>
          <p:blipFill rotWithShape="1">
            <a:blip r:embed="rId3"/>
            <a:srcRect l="9610" t="8702" r="77609" b="62724"/>
            <a:stretch/>
          </p:blipFill>
          <p:spPr>
            <a:xfrm>
              <a:off x="222457" y="51768"/>
              <a:ext cx="1036515" cy="563910"/>
            </a:xfrm>
            <a:prstGeom prst="rect">
              <a:avLst/>
            </a:prstGeom>
          </p:spPr>
        </p:pic>
      </p:grpSp>
      <p:pic>
        <p:nvPicPr>
          <p:cNvPr id="14" name="Image 1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221" y="5564778"/>
            <a:ext cx="1825557" cy="917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026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82DF-BDDF-458B-8917-36D9B9A04D5A}" type="datetimeFigureOut">
              <a:rPr lang="fr-FR" smtClean="0"/>
              <a:pPr/>
              <a:t>19/02/2019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77C9-1544-4635-A66C-685022EEEB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3198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82DF-BDDF-458B-8917-36D9B9A04D5A}" type="datetimeFigureOut">
              <a:rPr lang="fr-FR" smtClean="0"/>
              <a:pPr/>
              <a:t>19/02/2019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77C9-1544-4635-A66C-685022EEEB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5525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 userDrawn="1"/>
        </p:nvPicPr>
        <p:blipFill rotWithShape="1">
          <a:blip r:embed="rId2"/>
          <a:srcRect l="1" r="3544"/>
          <a:stretch/>
        </p:blipFill>
        <p:spPr>
          <a:xfrm>
            <a:off x="11339338" y="-594"/>
            <a:ext cx="852662" cy="6858594"/>
          </a:xfrm>
          <a:prstGeom prst="rect">
            <a:avLst/>
          </a:prstGeom>
        </p:spPr>
      </p:pic>
      <p:sp>
        <p:nvSpPr>
          <p:cNvPr id="7" name="Titre 1"/>
          <p:cNvSpPr>
            <a:spLocks noGrp="1"/>
          </p:cNvSpPr>
          <p:nvPr>
            <p:ph type="ctrTitle"/>
          </p:nvPr>
        </p:nvSpPr>
        <p:spPr>
          <a:xfrm rot="16200000">
            <a:off x="10805960" y="5033246"/>
            <a:ext cx="2018846" cy="389590"/>
          </a:xfrm>
        </p:spPr>
        <p:txBody>
          <a:bodyPr anchor="ctr">
            <a:normAutofit/>
          </a:bodyPr>
          <a:lstStyle>
            <a:lvl1pPr algn="ctr">
              <a:defRPr sz="1100">
                <a:latin typeface="Archive" panose="02000506040000020004" pitchFamily="50" charset="0"/>
              </a:defRPr>
            </a:lvl1pPr>
          </a:lstStyle>
          <a:p>
            <a:endParaRPr lang="fr-FR" dirty="0"/>
          </a:p>
        </p:txBody>
      </p:sp>
      <p:sp>
        <p:nvSpPr>
          <p:cNvPr id="8" name="Sous-titre 2"/>
          <p:cNvSpPr>
            <a:spLocks noGrp="1"/>
          </p:cNvSpPr>
          <p:nvPr>
            <p:ph type="subTitle" idx="1"/>
          </p:nvPr>
        </p:nvSpPr>
        <p:spPr>
          <a:xfrm rot="16200000">
            <a:off x="10238517" y="2469990"/>
            <a:ext cx="3107666" cy="38959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1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Modifier le style des sous-titres du masque</a:t>
            </a:r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972681" y="618682"/>
            <a:ext cx="1618436" cy="699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645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82DF-BDDF-458B-8917-36D9B9A04D5A}" type="datetimeFigureOut">
              <a:rPr lang="fr-FR" smtClean="0"/>
              <a:pPr/>
              <a:t>19/02/2019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77C9-1544-4635-A66C-685022EEEB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9237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82DF-BDDF-458B-8917-36D9B9A04D5A}" type="datetimeFigureOut">
              <a:rPr lang="fr-FR" smtClean="0"/>
              <a:pPr/>
              <a:t>19/02/2019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77C9-1544-4635-A66C-685022EEEB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7663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82DF-BDDF-458B-8917-36D9B9A04D5A}" type="datetimeFigureOut">
              <a:rPr lang="fr-FR" smtClean="0"/>
              <a:pPr/>
              <a:t>19/02/2019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77C9-1544-4635-A66C-685022EEEB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186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82DF-BDDF-458B-8917-36D9B9A04D5A}" type="datetimeFigureOut">
              <a:rPr lang="fr-FR" smtClean="0"/>
              <a:pPr/>
              <a:t>19/02/2019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77C9-1544-4635-A66C-685022EEEB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9304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82DF-BDDF-458B-8917-36D9B9A04D5A}" type="datetimeFigureOut">
              <a:rPr lang="fr-FR" smtClean="0"/>
              <a:pPr/>
              <a:t>19/02/2019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77C9-1544-4635-A66C-685022EEEB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3134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82DF-BDDF-458B-8917-36D9B9A04D5A}" type="datetimeFigureOut">
              <a:rPr lang="fr-FR" smtClean="0"/>
              <a:pPr/>
              <a:t>19/02/2019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77C9-1544-4635-A66C-685022EEEB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8597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82DF-BDDF-458B-8917-36D9B9A04D5A}" type="datetimeFigureOut">
              <a:rPr lang="fr-FR" smtClean="0"/>
              <a:pPr/>
              <a:t>19/02/2019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77C9-1544-4635-A66C-685022EEEB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5899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182DF-BDDF-458B-8917-36D9B9A04D5A}" type="datetimeFigureOut">
              <a:rPr lang="fr-FR" smtClean="0"/>
              <a:pPr/>
              <a:t>19/02/2019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377C9-1544-4635-A66C-685022EEEB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5738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0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49879" y="3314487"/>
            <a:ext cx="9144000" cy="1041251"/>
          </a:xfrm>
        </p:spPr>
        <p:txBody>
          <a:bodyPr/>
          <a:lstStyle/>
          <a:p>
            <a:r>
              <a:rPr lang="fr-FR" dirty="0" smtClean="0"/>
              <a:t>Histoire, </a:t>
            </a:r>
            <a:r>
              <a:rPr lang="fr-FR" dirty="0"/>
              <a:t>Géographie, </a:t>
            </a:r>
            <a:r>
              <a:rPr lang="fr-FR" dirty="0" smtClean="0"/>
              <a:t>EMC – Classe de 1ère</a:t>
            </a: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9086" y="2552964"/>
            <a:ext cx="9144793" cy="1182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414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27569" y="451858"/>
            <a:ext cx="9455527" cy="6435600"/>
          </a:xfrm>
          <a:prstGeom prst="rect">
            <a:avLst/>
          </a:prstGeom>
          <a:noFill/>
        </p:spPr>
      </p:sp>
      <p:sp>
        <p:nvSpPr>
          <p:cNvPr id="4" name="Forme libre 3"/>
          <p:cNvSpPr/>
          <p:nvPr/>
        </p:nvSpPr>
        <p:spPr>
          <a:xfrm>
            <a:off x="6480945" y="3096482"/>
            <a:ext cx="722641" cy="249237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492375"/>
                </a:lnTo>
                <a:lnTo>
                  <a:pt x="722641" y="2492375"/>
                </a:lnTo>
              </a:path>
            </a:pathLst>
          </a:custGeom>
          <a:noFill/>
          <a:ln w="19050">
            <a:solidFill>
              <a:srgbClr val="0070C0"/>
            </a:solidFill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3">
              <a:tint val="8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" name="Forme libre 4"/>
          <p:cNvSpPr/>
          <p:nvPr/>
        </p:nvSpPr>
        <p:spPr>
          <a:xfrm>
            <a:off x="6480945" y="3096482"/>
            <a:ext cx="689579" cy="147774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477746"/>
                </a:lnTo>
                <a:lnTo>
                  <a:pt x="689579" y="1477746"/>
                </a:lnTo>
              </a:path>
            </a:pathLst>
          </a:custGeom>
          <a:noFill/>
          <a:ln w="19050">
            <a:solidFill>
              <a:srgbClr val="0070C0"/>
            </a:solidFill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3">
              <a:tint val="8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Forme libre 5"/>
          <p:cNvSpPr/>
          <p:nvPr/>
        </p:nvSpPr>
        <p:spPr>
          <a:xfrm>
            <a:off x="6480945" y="3096482"/>
            <a:ext cx="676179" cy="33955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39554"/>
                </a:lnTo>
                <a:lnTo>
                  <a:pt x="676179" y="339554"/>
                </a:lnTo>
              </a:path>
            </a:pathLst>
          </a:custGeom>
          <a:noFill/>
          <a:ln w="19050">
            <a:solidFill>
              <a:srgbClr val="0070C0"/>
            </a:solidFill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3">
              <a:tint val="8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Forme libre 6"/>
          <p:cNvSpPr/>
          <p:nvPr/>
        </p:nvSpPr>
        <p:spPr>
          <a:xfrm>
            <a:off x="5203745" y="1403037"/>
            <a:ext cx="1277199" cy="79891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611057"/>
                </a:lnTo>
                <a:lnTo>
                  <a:pt x="1277199" y="611057"/>
                </a:lnTo>
                <a:lnTo>
                  <a:pt x="1277199" y="798910"/>
                </a:lnTo>
              </a:path>
            </a:pathLst>
          </a:custGeom>
          <a:noFill/>
          <a:ln w="19050">
            <a:solidFill>
              <a:srgbClr val="0070C0"/>
            </a:solidFill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3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Forme libre 7"/>
          <p:cNvSpPr/>
          <p:nvPr/>
        </p:nvSpPr>
        <p:spPr>
          <a:xfrm>
            <a:off x="5203745" y="1403037"/>
            <a:ext cx="5384816" cy="57271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84862"/>
                </a:lnTo>
                <a:lnTo>
                  <a:pt x="5384816" y="384862"/>
                </a:lnTo>
                <a:lnTo>
                  <a:pt x="5384816" y="572714"/>
                </a:lnTo>
              </a:path>
            </a:pathLst>
          </a:custGeom>
          <a:noFill/>
          <a:ln w="19050"/>
        </p:spPr>
        <p:style>
          <a:lnRef idx="1">
            <a:schemeClr val="accent3">
              <a:tint val="99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3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Forme libre 8"/>
          <p:cNvSpPr/>
          <p:nvPr/>
        </p:nvSpPr>
        <p:spPr>
          <a:xfrm>
            <a:off x="5203745" y="1403036"/>
            <a:ext cx="3854419" cy="729471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84862"/>
                </a:lnTo>
                <a:lnTo>
                  <a:pt x="3875395" y="384862"/>
                </a:lnTo>
                <a:lnTo>
                  <a:pt x="3875395" y="572714"/>
                </a:lnTo>
              </a:path>
            </a:pathLst>
          </a:custGeom>
          <a:noFill/>
          <a:ln w="19050"/>
        </p:spPr>
        <p:style>
          <a:lnRef idx="1">
            <a:schemeClr val="accent3">
              <a:tint val="99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3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Forme libre 9"/>
          <p:cNvSpPr/>
          <p:nvPr/>
        </p:nvSpPr>
        <p:spPr>
          <a:xfrm>
            <a:off x="3369857" y="3097341"/>
            <a:ext cx="691423" cy="145001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691423" y="0"/>
                </a:moveTo>
                <a:lnTo>
                  <a:pt x="691423" y="1450017"/>
                </a:lnTo>
                <a:lnTo>
                  <a:pt x="0" y="1450017"/>
                </a:lnTo>
              </a:path>
            </a:pathLst>
          </a:custGeom>
          <a:noFill/>
          <a:ln w="19050">
            <a:solidFill>
              <a:srgbClr val="FF0000"/>
            </a:solidFill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3">
              <a:tint val="8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Forme libre 10"/>
          <p:cNvSpPr/>
          <p:nvPr/>
        </p:nvSpPr>
        <p:spPr>
          <a:xfrm>
            <a:off x="3369857" y="3097341"/>
            <a:ext cx="691423" cy="249573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691423" y="0"/>
                </a:moveTo>
                <a:lnTo>
                  <a:pt x="691423" y="2495733"/>
                </a:lnTo>
                <a:lnTo>
                  <a:pt x="0" y="2495733"/>
                </a:lnTo>
              </a:path>
            </a:pathLst>
          </a:custGeom>
          <a:noFill/>
          <a:ln w="19050">
            <a:solidFill>
              <a:srgbClr val="FF0000"/>
            </a:solidFill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3">
              <a:tint val="8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Forme libre 11"/>
          <p:cNvSpPr/>
          <p:nvPr/>
        </p:nvSpPr>
        <p:spPr>
          <a:xfrm>
            <a:off x="3369857" y="3097341"/>
            <a:ext cx="691423" cy="33293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691423" y="0"/>
                </a:moveTo>
                <a:lnTo>
                  <a:pt x="691423" y="332933"/>
                </a:lnTo>
                <a:lnTo>
                  <a:pt x="0" y="332933"/>
                </a:lnTo>
              </a:path>
            </a:pathLst>
          </a:custGeom>
          <a:noFill/>
          <a:ln w="19050">
            <a:solidFill>
              <a:srgbClr val="FF0000"/>
            </a:solidFill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3">
              <a:tint val="8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Forme libre 12"/>
          <p:cNvSpPr/>
          <p:nvPr/>
        </p:nvSpPr>
        <p:spPr>
          <a:xfrm>
            <a:off x="4061281" y="1403037"/>
            <a:ext cx="1142464" cy="79976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142464" y="0"/>
                </a:moveTo>
                <a:lnTo>
                  <a:pt x="1142464" y="611916"/>
                </a:lnTo>
                <a:lnTo>
                  <a:pt x="0" y="611916"/>
                </a:lnTo>
                <a:lnTo>
                  <a:pt x="0" y="799768"/>
                </a:lnTo>
              </a:path>
            </a:pathLst>
          </a:custGeom>
          <a:noFill/>
          <a:ln w="19050">
            <a:solidFill>
              <a:srgbClr val="FF0000"/>
            </a:solidFill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3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Arc 13"/>
          <p:cNvSpPr/>
          <p:nvPr/>
        </p:nvSpPr>
        <p:spPr>
          <a:xfrm>
            <a:off x="4756478" y="508501"/>
            <a:ext cx="894535" cy="894535"/>
          </a:xfrm>
          <a:prstGeom prst="arc">
            <a:avLst>
              <a:gd name="adj1" fmla="val 13200000"/>
              <a:gd name="adj2" fmla="val 1920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3">
              <a:shade val="80000"/>
              <a:hueOff val="0"/>
              <a:satOff val="0"/>
              <a:lumOff val="0"/>
              <a:alphaOff val="0"/>
            </a:schemeClr>
          </a:lnRef>
          <a:fillRef idx="0">
            <a:schemeClr val="accent3">
              <a:shade val="8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shade val="8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Arc 14"/>
          <p:cNvSpPr/>
          <p:nvPr/>
        </p:nvSpPr>
        <p:spPr>
          <a:xfrm>
            <a:off x="4756478" y="508501"/>
            <a:ext cx="894535" cy="894535"/>
          </a:xfrm>
          <a:prstGeom prst="arc">
            <a:avLst>
              <a:gd name="adj1" fmla="val 2400000"/>
              <a:gd name="adj2" fmla="val 840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3">
              <a:shade val="80000"/>
              <a:hueOff val="0"/>
              <a:satOff val="0"/>
              <a:lumOff val="0"/>
              <a:alphaOff val="0"/>
            </a:schemeClr>
          </a:lnRef>
          <a:fillRef idx="0">
            <a:schemeClr val="accent3">
              <a:shade val="8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shade val="8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Forme libre 15"/>
          <p:cNvSpPr/>
          <p:nvPr/>
        </p:nvSpPr>
        <p:spPr>
          <a:xfrm>
            <a:off x="4061280" y="669517"/>
            <a:ext cx="2339764" cy="572502"/>
          </a:xfrm>
          <a:custGeom>
            <a:avLst/>
            <a:gdLst>
              <a:gd name="connsiteX0" fmla="*/ 0 w 1789070"/>
              <a:gd name="connsiteY0" fmla="*/ 0 h 572502"/>
              <a:gd name="connsiteX1" fmla="*/ 1789070 w 1789070"/>
              <a:gd name="connsiteY1" fmla="*/ 0 h 572502"/>
              <a:gd name="connsiteX2" fmla="*/ 1789070 w 1789070"/>
              <a:gd name="connsiteY2" fmla="*/ 572502 h 572502"/>
              <a:gd name="connsiteX3" fmla="*/ 0 w 1789070"/>
              <a:gd name="connsiteY3" fmla="*/ 572502 h 572502"/>
              <a:gd name="connsiteX4" fmla="*/ 0 w 1789070"/>
              <a:gd name="connsiteY4" fmla="*/ 0 h 572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89070" h="572502">
                <a:moveTo>
                  <a:pt x="0" y="0"/>
                </a:moveTo>
                <a:lnTo>
                  <a:pt x="1789070" y="0"/>
                </a:lnTo>
                <a:lnTo>
                  <a:pt x="1789070" y="572502"/>
                </a:lnTo>
                <a:lnTo>
                  <a:pt x="0" y="572502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noFill/>
          </a:ln>
          <a:sp3d/>
        </p:spPr>
        <p:style>
          <a:lnRef idx="1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890" tIns="8890" rIns="8890" bIns="889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600" b="1" kern="1200" dirty="0" smtClean="0"/>
              <a:t>Le nouveau programme d’histoire - géographie</a:t>
            </a:r>
            <a:endParaRPr lang="fr-FR" sz="1600" b="1" kern="1200" dirty="0"/>
          </a:p>
        </p:txBody>
      </p:sp>
      <p:sp>
        <p:nvSpPr>
          <p:cNvPr id="17" name="Arc 16"/>
          <p:cNvSpPr/>
          <p:nvPr/>
        </p:nvSpPr>
        <p:spPr>
          <a:xfrm>
            <a:off x="3614013" y="2202806"/>
            <a:ext cx="894535" cy="894535"/>
          </a:xfrm>
          <a:prstGeom prst="arc">
            <a:avLst>
              <a:gd name="adj1" fmla="val 13200000"/>
              <a:gd name="adj2" fmla="val 19200000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3">
              <a:shade val="80000"/>
              <a:hueOff val="0"/>
              <a:satOff val="0"/>
              <a:lumOff val="0"/>
              <a:alphaOff val="0"/>
            </a:schemeClr>
          </a:lnRef>
          <a:fillRef idx="0">
            <a:schemeClr val="accent3">
              <a:shade val="8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shade val="8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Arc 17"/>
          <p:cNvSpPr/>
          <p:nvPr/>
        </p:nvSpPr>
        <p:spPr>
          <a:xfrm>
            <a:off x="3614013" y="2202806"/>
            <a:ext cx="894535" cy="894535"/>
          </a:xfrm>
          <a:prstGeom prst="arc">
            <a:avLst>
              <a:gd name="adj1" fmla="val 2400000"/>
              <a:gd name="adj2" fmla="val 8400000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3">
              <a:shade val="80000"/>
              <a:hueOff val="0"/>
              <a:satOff val="0"/>
              <a:lumOff val="0"/>
              <a:alphaOff val="0"/>
            </a:schemeClr>
          </a:lnRef>
          <a:fillRef idx="0">
            <a:schemeClr val="accent3">
              <a:shade val="8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shade val="8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9" name="Forme libre 18"/>
          <p:cNvSpPr/>
          <p:nvPr/>
        </p:nvSpPr>
        <p:spPr>
          <a:xfrm>
            <a:off x="3166745" y="2363822"/>
            <a:ext cx="1789070" cy="572502"/>
          </a:xfrm>
          <a:custGeom>
            <a:avLst/>
            <a:gdLst>
              <a:gd name="connsiteX0" fmla="*/ 0 w 1789070"/>
              <a:gd name="connsiteY0" fmla="*/ 0 h 572502"/>
              <a:gd name="connsiteX1" fmla="*/ 1789070 w 1789070"/>
              <a:gd name="connsiteY1" fmla="*/ 0 h 572502"/>
              <a:gd name="connsiteX2" fmla="*/ 1789070 w 1789070"/>
              <a:gd name="connsiteY2" fmla="*/ 572502 h 572502"/>
              <a:gd name="connsiteX3" fmla="*/ 0 w 1789070"/>
              <a:gd name="connsiteY3" fmla="*/ 572502 h 572502"/>
              <a:gd name="connsiteX4" fmla="*/ 0 w 1789070"/>
              <a:gd name="connsiteY4" fmla="*/ 0 h 572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89070" h="572502">
                <a:moveTo>
                  <a:pt x="0" y="0"/>
                </a:moveTo>
                <a:lnTo>
                  <a:pt x="1789070" y="0"/>
                </a:lnTo>
                <a:lnTo>
                  <a:pt x="1789070" y="572502"/>
                </a:lnTo>
                <a:lnTo>
                  <a:pt x="0" y="572502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noFill/>
          </a:ln>
          <a:sp3d/>
        </p:spPr>
        <p:style>
          <a:lnRef idx="1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400" b="1" kern="1200" dirty="0" smtClean="0">
                <a:solidFill>
                  <a:srgbClr val="FF0000"/>
                </a:solidFill>
              </a:rPr>
              <a:t>maîtrise des connaissances</a:t>
            </a:r>
            <a:r>
              <a:rPr lang="fr-FR" sz="1400" b="1" kern="1200" dirty="0" smtClean="0"/>
              <a:t> </a:t>
            </a:r>
            <a:endParaRPr lang="fr-FR" sz="1400" kern="1200" dirty="0"/>
          </a:p>
        </p:txBody>
      </p:sp>
      <p:sp>
        <p:nvSpPr>
          <p:cNvPr id="20" name="Arc 19"/>
          <p:cNvSpPr/>
          <p:nvPr/>
        </p:nvSpPr>
        <p:spPr>
          <a:xfrm>
            <a:off x="2582666" y="3269258"/>
            <a:ext cx="894535" cy="894535"/>
          </a:xfrm>
          <a:prstGeom prst="arc">
            <a:avLst>
              <a:gd name="adj1" fmla="val 13200000"/>
              <a:gd name="adj2" fmla="val 19200000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3">
              <a:shade val="80000"/>
              <a:hueOff val="0"/>
              <a:satOff val="0"/>
              <a:lumOff val="0"/>
              <a:alphaOff val="0"/>
            </a:schemeClr>
          </a:lnRef>
          <a:fillRef idx="0">
            <a:schemeClr val="accent3">
              <a:shade val="8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shade val="8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1" name="Arc 20"/>
          <p:cNvSpPr/>
          <p:nvPr/>
        </p:nvSpPr>
        <p:spPr>
          <a:xfrm>
            <a:off x="2582666" y="3269258"/>
            <a:ext cx="894535" cy="987619"/>
          </a:xfrm>
          <a:prstGeom prst="arc">
            <a:avLst>
              <a:gd name="adj1" fmla="val 2400000"/>
              <a:gd name="adj2" fmla="val 8400000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3">
              <a:shade val="80000"/>
              <a:hueOff val="0"/>
              <a:satOff val="0"/>
              <a:lumOff val="0"/>
              <a:alphaOff val="0"/>
            </a:schemeClr>
          </a:lnRef>
          <a:fillRef idx="0">
            <a:schemeClr val="accent3">
              <a:shade val="8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shade val="8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2" name="Forme libre 21"/>
          <p:cNvSpPr/>
          <p:nvPr/>
        </p:nvSpPr>
        <p:spPr>
          <a:xfrm>
            <a:off x="1943733" y="3475678"/>
            <a:ext cx="2110133" cy="572502"/>
          </a:xfrm>
          <a:custGeom>
            <a:avLst/>
            <a:gdLst>
              <a:gd name="connsiteX0" fmla="*/ 0 w 1789070"/>
              <a:gd name="connsiteY0" fmla="*/ 0 h 572502"/>
              <a:gd name="connsiteX1" fmla="*/ 1789070 w 1789070"/>
              <a:gd name="connsiteY1" fmla="*/ 0 h 572502"/>
              <a:gd name="connsiteX2" fmla="*/ 1789070 w 1789070"/>
              <a:gd name="connsiteY2" fmla="*/ 572502 h 572502"/>
              <a:gd name="connsiteX3" fmla="*/ 0 w 1789070"/>
              <a:gd name="connsiteY3" fmla="*/ 572502 h 572502"/>
              <a:gd name="connsiteX4" fmla="*/ 0 w 1789070"/>
              <a:gd name="connsiteY4" fmla="*/ 0 h 572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89070" h="572502">
                <a:moveTo>
                  <a:pt x="0" y="0"/>
                </a:moveTo>
                <a:lnTo>
                  <a:pt x="1789070" y="0"/>
                </a:lnTo>
                <a:lnTo>
                  <a:pt x="1789070" y="572502"/>
                </a:lnTo>
                <a:lnTo>
                  <a:pt x="0" y="572502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noFill/>
          </a:ln>
          <a:sp3d/>
        </p:spPr>
        <p:style>
          <a:lnRef idx="1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400" kern="1200" dirty="0" smtClean="0"/>
              <a:t>compréhension du monde d’hier et d’aujourd’hui</a:t>
            </a:r>
            <a:endParaRPr lang="fr-FR" sz="1400" kern="1200" dirty="0"/>
          </a:p>
        </p:txBody>
      </p:sp>
      <p:sp>
        <p:nvSpPr>
          <p:cNvPr id="23" name="Arc 22"/>
          <p:cNvSpPr/>
          <p:nvPr/>
        </p:nvSpPr>
        <p:spPr>
          <a:xfrm>
            <a:off x="2582666" y="5432058"/>
            <a:ext cx="894535" cy="894535"/>
          </a:xfrm>
          <a:prstGeom prst="arc">
            <a:avLst>
              <a:gd name="adj1" fmla="val 13200000"/>
              <a:gd name="adj2" fmla="val 19200000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3">
              <a:shade val="80000"/>
              <a:hueOff val="0"/>
              <a:satOff val="0"/>
              <a:lumOff val="0"/>
              <a:alphaOff val="0"/>
            </a:schemeClr>
          </a:lnRef>
          <a:fillRef idx="0">
            <a:schemeClr val="accent3">
              <a:shade val="8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shade val="8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4" name="Arc 23"/>
          <p:cNvSpPr/>
          <p:nvPr/>
        </p:nvSpPr>
        <p:spPr>
          <a:xfrm>
            <a:off x="2582666" y="5432058"/>
            <a:ext cx="894535" cy="894535"/>
          </a:xfrm>
          <a:prstGeom prst="arc">
            <a:avLst>
              <a:gd name="adj1" fmla="val 2400000"/>
              <a:gd name="adj2" fmla="val 8400000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3">
              <a:shade val="80000"/>
              <a:hueOff val="0"/>
              <a:satOff val="0"/>
              <a:lumOff val="0"/>
              <a:alphaOff val="0"/>
            </a:schemeClr>
          </a:lnRef>
          <a:fillRef idx="0">
            <a:schemeClr val="accent3">
              <a:shade val="8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shade val="8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5" name="Forme libre 24"/>
          <p:cNvSpPr/>
          <p:nvPr/>
        </p:nvSpPr>
        <p:spPr>
          <a:xfrm>
            <a:off x="2135399" y="5593075"/>
            <a:ext cx="1789070" cy="572502"/>
          </a:xfrm>
          <a:custGeom>
            <a:avLst/>
            <a:gdLst>
              <a:gd name="connsiteX0" fmla="*/ 0 w 1789070"/>
              <a:gd name="connsiteY0" fmla="*/ 0 h 572502"/>
              <a:gd name="connsiteX1" fmla="*/ 1789070 w 1789070"/>
              <a:gd name="connsiteY1" fmla="*/ 0 h 572502"/>
              <a:gd name="connsiteX2" fmla="*/ 1789070 w 1789070"/>
              <a:gd name="connsiteY2" fmla="*/ 572502 h 572502"/>
              <a:gd name="connsiteX3" fmla="*/ 0 w 1789070"/>
              <a:gd name="connsiteY3" fmla="*/ 572502 h 572502"/>
              <a:gd name="connsiteX4" fmla="*/ 0 w 1789070"/>
              <a:gd name="connsiteY4" fmla="*/ 0 h 572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89070" h="572502">
                <a:moveTo>
                  <a:pt x="0" y="0"/>
                </a:moveTo>
                <a:lnTo>
                  <a:pt x="1789070" y="0"/>
                </a:lnTo>
                <a:lnTo>
                  <a:pt x="1789070" y="572502"/>
                </a:lnTo>
                <a:lnTo>
                  <a:pt x="0" y="572502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noFill/>
          </a:ln>
          <a:sp3d/>
        </p:spPr>
        <p:style>
          <a:lnRef idx="1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400" kern="1200" dirty="0" smtClean="0"/>
              <a:t>contribution à la formation civique</a:t>
            </a:r>
            <a:endParaRPr lang="fr-FR" sz="1400" kern="1200" dirty="0"/>
          </a:p>
        </p:txBody>
      </p:sp>
      <p:sp>
        <p:nvSpPr>
          <p:cNvPr id="26" name="Arc 25"/>
          <p:cNvSpPr/>
          <p:nvPr/>
        </p:nvSpPr>
        <p:spPr>
          <a:xfrm>
            <a:off x="2582666" y="4386342"/>
            <a:ext cx="894535" cy="894535"/>
          </a:xfrm>
          <a:prstGeom prst="arc">
            <a:avLst>
              <a:gd name="adj1" fmla="val 13200000"/>
              <a:gd name="adj2" fmla="val 19200000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3">
              <a:shade val="80000"/>
              <a:hueOff val="0"/>
              <a:satOff val="0"/>
              <a:lumOff val="0"/>
              <a:alphaOff val="0"/>
            </a:schemeClr>
          </a:lnRef>
          <a:fillRef idx="0">
            <a:schemeClr val="accent3">
              <a:shade val="8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shade val="8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7" name="Arc 26"/>
          <p:cNvSpPr/>
          <p:nvPr/>
        </p:nvSpPr>
        <p:spPr>
          <a:xfrm>
            <a:off x="2582666" y="4386342"/>
            <a:ext cx="894535" cy="921405"/>
          </a:xfrm>
          <a:prstGeom prst="arc">
            <a:avLst>
              <a:gd name="adj1" fmla="val 2400000"/>
              <a:gd name="adj2" fmla="val 8400000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3">
              <a:shade val="80000"/>
              <a:hueOff val="0"/>
              <a:satOff val="0"/>
              <a:lumOff val="0"/>
              <a:alphaOff val="0"/>
            </a:schemeClr>
          </a:lnRef>
          <a:fillRef idx="0">
            <a:schemeClr val="accent3">
              <a:shade val="8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shade val="8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8" name="Forme libre 27"/>
          <p:cNvSpPr/>
          <p:nvPr/>
        </p:nvSpPr>
        <p:spPr>
          <a:xfrm>
            <a:off x="1910708" y="4563662"/>
            <a:ext cx="2143158" cy="572502"/>
          </a:xfrm>
          <a:custGeom>
            <a:avLst/>
            <a:gdLst>
              <a:gd name="connsiteX0" fmla="*/ 0 w 1789070"/>
              <a:gd name="connsiteY0" fmla="*/ 0 h 572502"/>
              <a:gd name="connsiteX1" fmla="*/ 1789070 w 1789070"/>
              <a:gd name="connsiteY1" fmla="*/ 0 h 572502"/>
              <a:gd name="connsiteX2" fmla="*/ 1789070 w 1789070"/>
              <a:gd name="connsiteY2" fmla="*/ 572502 h 572502"/>
              <a:gd name="connsiteX3" fmla="*/ 0 w 1789070"/>
              <a:gd name="connsiteY3" fmla="*/ 572502 h 572502"/>
              <a:gd name="connsiteX4" fmla="*/ 0 w 1789070"/>
              <a:gd name="connsiteY4" fmla="*/ 0 h 572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89070" h="572502">
                <a:moveTo>
                  <a:pt x="0" y="0"/>
                </a:moveTo>
                <a:lnTo>
                  <a:pt x="1789070" y="0"/>
                </a:lnTo>
                <a:lnTo>
                  <a:pt x="1789070" y="572502"/>
                </a:lnTo>
                <a:lnTo>
                  <a:pt x="0" y="572502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noFill/>
          </a:ln>
          <a:sp3d/>
        </p:spPr>
        <p:style>
          <a:lnRef idx="1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400" kern="1200" dirty="0" smtClean="0"/>
              <a:t>maîtrise des repères chronologiques et spatiaux</a:t>
            </a:r>
            <a:endParaRPr lang="fr-FR" sz="1400" kern="1200" dirty="0"/>
          </a:p>
        </p:txBody>
      </p:sp>
      <p:sp>
        <p:nvSpPr>
          <p:cNvPr id="29" name="Arc 28"/>
          <p:cNvSpPr/>
          <p:nvPr/>
        </p:nvSpPr>
        <p:spPr>
          <a:xfrm>
            <a:off x="8639727" y="2184263"/>
            <a:ext cx="894535" cy="894535"/>
          </a:xfrm>
          <a:prstGeom prst="arc">
            <a:avLst>
              <a:gd name="adj1" fmla="val 13200000"/>
              <a:gd name="adj2" fmla="val 19200000"/>
            </a:avLst>
          </a:prstGeom>
          <a:ln w="19050"/>
        </p:spPr>
        <p:style>
          <a:lnRef idx="1">
            <a:schemeClr val="accent3">
              <a:shade val="80000"/>
              <a:hueOff val="0"/>
              <a:satOff val="0"/>
              <a:lumOff val="0"/>
              <a:alphaOff val="0"/>
            </a:schemeClr>
          </a:lnRef>
          <a:fillRef idx="0">
            <a:schemeClr val="accent3">
              <a:shade val="8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shade val="8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0" name="Arc 29"/>
          <p:cNvSpPr/>
          <p:nvPr/>
        </p:nvSpPr>
        <p:spPr>
          <a:xfrm>
            <a:off x="8639727" y="2184263"/>
            <a:ext cx="894535" cy="894535"/>
          </a:xfrm>
          <a:prstGeom prst="arc">
            <a:avLst>
              <a:gd name="adj1" fmla="val 2400000"/>
              <a:gd name="adj2" fmla="val 8400000"/>
            </a:avLst>
          </a:prstGeom>
          <a:ln w="19050"/>
        </p:spPr>
        <p:style>
          <a:lnRef idx="1">
            <a:schemeClr val="accent3">
              <a:shade val="80000"/>
              <a:hueOff val="0"/>
              <a:satOff val="0"/>
              <a:lumOff val="0"/>
              <a:alphaOff val="0"/>
            </a:schemeClr>
          </a:lnRef>
          <a:fillRef idx="0">
            <a:schemeClr val="accent3">
              <a:shade val="8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shade val="8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1" name="Forme libre 30"/>
          <p:cNvSpPr/>
          <p:nvPr/>
        </p:nvSpPr>
        <p:spPr>
          <a:xfrm>
            <a:off x="8132752" y="2342364"/>
            <a:ext cx="1789070" cy="572502"/>
          </a:xfrm>
          <a:custGeom>
            <a:avLst/>
            <a:gdLst>
              <a:gd name="connsiteX0" fmla="*/ 0 w 1789070"/>
              <a:gd name="connsiteY0" fmla="*/ 0 h 572502"/>
              <a:gd name="connsiteX1" fmla="*/ 1789070 w 1789070"/>
              <a:gd name="connsiteY1" fmla="*/ 0 h 572502"/>
              <a:gd name="connsiteX2" fmla="*/ 1789070 w 1789070"/>
              <a:gd name="connsiteY2" fmla="*/ 572502 h 572502"/>
              <a:gd name="connsiteX3" fmla="*/ 0 w 1789070"/>
              <a:gd name="connsiteY3" fmla="*/ 572502 h 572502"/>
              <a:gd name="connsiteX4" fmla="*/ 0 w 1789070"/>
              <a:gd name="connsiteY4" fmla="*/ 0 h 572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89070" h="572502">
                <a:moveTo>
                  <a:pt x="0" y="0"/>
                </a:moveTo>
                <a:lnTo>
                  <a:pt x="1789070" y="0"/>
                </a:lnTo>
                <a:lnTo>
                  <a:pt x="1789070" y="572502"/>
                </a:lnTo>
                <a:lnTo>
                  <a:pt x="0" y="572502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noFill/>
          </a:ln>
          <a:sp3d/>
        </p:spPr>
        <p:style>
          <a:lnRef idx="1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400" kern="1200" dirty="0" smtClean="0"/>
              <a:t>récit professoral</a:t>
            </a:r>
            <a:endParaRPr lang="fr-FR" sz="1400" kern="1200" dirty="0"/>
          </a:p>
        </p:txBody>
      </p:sp>
      <p:sp>
        <p:nvSpPr>
          <p:cNvPr id="32" name="Arc 31"/>
          <p:cNvSpPr/>
          <p:nvPr/>
        </p:nvSpPr>
        <p:spPr>
          <a:xfrm>
            <a:off x="10149148" y="2184263"/>
            <a:ext cx="894535" cy="894535"/>
          </a:xfrm>
          <a:prstGeom prst="arc">
            <a:avLst>
              <a:gd name="adj1" fmla="val 13200000"/>
              <a:gd name="adj2" fmla="val 19200000"/>
            </a:avLst>
          </a:prstGeom>
          <a:ln w="19050"/>
        </p:spPr>
        <p:style>
          <a:lnRef idx="1">
            <a:schemeClr val="accent3">
              <a:shade val="80000"/>
              <a:hueOff val="0"/>
              <a:satOff val="0"/>
              <a:lumOff val="0"/>
              <a:alphaOff val="0"/>
            </a:schemeClr>
          </a:lnRef>
          <a:fillRef idx="0">
            <a:schemeClr val="accent3">
              <a:shade val="8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shade val="8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3" name="Arc 32"/>
          <p:cNvSpPr/>
          <p:nvPr/>
        </p:nvSpPr>
        <p:spPr>
          <a:xfrm>
            <a:off x="10149148" y="2184263"/>
            <a:ext cx="894535" cy="894535"/>
          </a:xfrm>
          <a:prstGeom prst="arc">
            <a:avLst>
              <a:gd name="adj1" fmla="val 2400000"/>
              <a:gd name="adj2" fmla="val 8400000"/>
            </a:avLst>
          </a:prstGeom>
          <a:ln w="19050"/>
        </p:spPr>
        <p:style>
          <a:lnRef idx="1">
            <a:schemeClr val="accent3">
              <a:shade val="80000"/>
              <a:hueOff val="0"/>
              <a:satOff val="0"/>
              <a:lumOff val="0"/>
              <a:alphaOff val="0"/>
            </a:schemeClr>
          </a:lnRef>
          <a:fillRef idx="0">
            <a:schemeClr val="accent3">
              <a:shade val="8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shade val="8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4" name="Forme libre 33"/>
          <p:cNvSpPr/>
          <p:nvPr/>
        </p:nvSpPr>
        <p:spPr>
          <a:xfrm>
            <a:off x="9642173" y="2342364"/>
            <a:ext cx="1789070" cy="572502"/>
          </a:xfrm>
          <a:custGeom>
            <a:avLst/>
            <a:gdLst>
              <a:gd name="connsiteX0" fmla="*/ 0 w 1789070"/>
              <a:gd name="connsiteY0" fmla="*/ 0 h 572502"/>
              <a:gd name="connsiteX1" fmla="*/ 1789070 w 1789070"/>
              <a:gd name="connsiteY1" fmla="*/ 0 h 572502"/>
              <a:gd name="connsiteX2" fmla="*/ 1789070 w 1789070"/>
              <a:gd name="connsiteY2" fmla="*/ 572502 h 572502"/>
              <a:gd name="connsiteX3" fmla="*/ 0 w 1789070"/>
              <a:gd name="connsiteY3" fmla="*/ 572502 h 572502"/>
              <a:gd name="connsiteX4" fmla="*/ 0 w 1789070"/>
              <a:gd name="connsiteY4" fmla="*/ 0 h 572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89070" h="572502">
                <a:moveTo>
                  <a:pt x="0" y="0"/>
                </a:moveTo>
                <a:lnTo>
                  <a:pt x="1789070" y="0"/>
                </a:lnTo>
                <a:lnTo>
                  <a:pt x="1789070" y="572502"/>
                </a:lnTo>
                <a:lnTo>
                  <a:pt x="0" y="572502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sp3d/>
        </p:spPr>
        <p:style>
          <a:lnRef idx="1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400" kern="1200" dirty="0" smtClean="0"/>
              <a:t>travail des élèves</a:t>
            </a:r>
            <a:endParaRPr lang="fr-FR" sz="1400" kern="1200" dirty="0"/>
          </a:p>
        </p:txBody>
      </p:sp>
      <p:sp>
        <p:nvSpPr>
          <p:cNvPr id="35" name="Arc 34"/>
          <p:cNvSpPr/>
          <p:nvPr/>
        </p:nvSpPr>
        <p:spPr>
          <a:xfrm>
            <a:off x="6033677" y="2201947"/>
            <a:ext cx="894535" cy="894535"/>
          </a:xfrm>
          <a:prstGeom prst="arc">
            <a:avLst>
              <a:gd name="adj1" fmla="val 13200000"/>
              <a:gd name="adj2" fmla="val 19200000"/>
            </a:avLst>
          </a:prstGeom>
          <a:ln w="19050">
            <a:solidFill>
              <a:srgbClr val="0070C0"/>
            </a:solidFill>
          </a:ln>
        </p:spPr>
        <p:style>
          <a:lnRef idx="1">
            <a:schemeClr val="accent3">
              <a:shade val="80000"/>
              <a:hueOff val="0"/>
              <a:satOff val="0"/>
              <a:lumOff val="0"/>
              <a:alphaOff val="0"/>
            </a:schemeClr>
          </a:lnRef>
          <a:fillRef idx="0">
            <a:schemeClr val="accent3">
              <a:shade val="8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shade val="8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6" name="Arc 35"/>
          <p:cNvSpPr/>
          <p:nvPr/>
        </p:nvSpPr>
        <p:spPr>
          <a:xfrm>
            <a:off x="6033677" y="2201947"/>
            <a:ext cx="894535" cy="894535"/>
          </a:xfrm>
          <a:prstGeom prst="arc">
            <a:avLst>
              <a:gd name="adj1" fmla="val 2400000"/>
              <a:gd name="adj2" fmla="val 8400000"/>
            </a:avLst>
          </a:prstGeom>
          <a:ln w="19050">
            <a:solidFill>
              <a:srgbClr val="0070C0"/>
            </a:solidFill>
          </a:ln>
        </p:spPr>
        <p:style>
          <a:lnRef idx="1">
            <a:schemeClr val="accent3">
              <a:shade val="80000"/>
              <a:hueOff val="0"/>
              <a:satOff val="0"/>
              <a:lumOff val="0"/>
              <a:alphaOff val="0"/>
            </a:schemeClr>
          </a:lnRef>
          <a:fillRef idx="0">
            <a:schemeClr val="accent3">
              <a:shade val="8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shade val="8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7" name="Forme libre 36"/>
          <p:cNvSpPr/>
          <p:nvPr/>
        </p:nvSpPr>
        <p:spPr>
          <a:xfrm>
            <a:off x="5607009" y="2353177"/>
            <a:ext cx="1789070" cy="572502"/>
          </a:xfrm>
          <a:custGeom>
            <a:avLst/>
            <a:gdLst>
              <a:gd name="connsiteX0" fmla="*/ 0 w 1789070"/>
              <a:gd name="connsiteY0" fmla="*/ 0 h 572502"/>
              <a:gd name="connsiteX1" fmla="*/ 1789070 w 1789070"/>
              <a:gd name="connsiteY1" fmla="*/ 0 h 572502"/>
              <a:gd name="connsiteX2" fmla="*/ 1789070 w 1789070"/>
              <a:gd name="connsiteY2" fmla="*/ 572502 h 572502"/>
              <a:gd name="connsiteX3" fmla="*/ 0 w 1789070"/>
              <a:gd name="connsiteY3" fmla="*/ 572502 h 572502"/>
              <a:gd name="connsiteX4" fmla="*/ 0 w 1789070"/>
              <a:gd name="connsiteY4" fmla="*/ 0 h 572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89070" h="572502">
                <a:moveTo>
                  <a:pt x="0" y="0"/>
                </a:moveTo>
                <a:lnTo>
                  <a:pt x="1789070" y="0"/>
                </a:lnTo>
                <a:lnTo>
                  <a:pt x="1789070" y="572502"/>
                </a:lnTo>
                <a:lnTo>
                  <a:pt x="0" y="572502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noFill/>
          </a:ln>
          <a:sp3d/>
        </p:spPr>
        <p:style>
          <a:lnRef idx="1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400" b="1" kern="1200" dirty="0" smtClean="0">
                <a:solidFill>
                  <a:schemeClr val="accent1"/>
                </a:solidFill>
              </a:rPr>
              <a:t>acquisition des capacités et méthodes</a:t>
            </a:r>
            <a:endParaRPr lang="fr-FR" sz="1400" kern="1200" dirty="0">
              <a:solidFill>
                <a:schemeClr val="accent1"/>
              </a:solidFill>
            </a:endParaRPr>
          </a:p>
        </p:txBody>
      </p:sp>
      <p:sp>
        <p:nvSpPr>
          <p:cNvPr id="38" name="Arc 37"/>
          <p:cNvSpPr/>
          <p:nvPr/>
        </p:nvSpPr>
        <p:spPr>
          <a:xfrm>
            <a:off x="7037321" y="3287310"/>
            <a:ext cx="894535" cy="843761"/>
          </a:xfrm>
          <a:prstGeom prst="arc">
            <a:avLst>
              <a:gd name="adj1" fmla="val 13200000"/>
              <a:gd name="adj2" fmla="val 19200000"/>
            </a:avLst>
          </a:prstGeom>
          <a:ln w="19050">
            <a:solidFill>
              <a:srgbClr val="0070C0"/>
            </a:solidFill>
          </a:ln>
        </p:spPr>
        <p:style>
          <a:lnRef idx="1">
            <a:schemeClr val="accent3">
              <a:shade val="80000"/>
              <a:hueOff val="0"/>
              <a:satOff val="0"/>
              <a:lumOff val="0"/>
              <a:alphaOff val="0"/>
            </a:schemeClr>
          </a:lnRef>
          <a:fillRef idx="0">
            <a:schemeClr val="accent3">
              <a:shade val="8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shade val="8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9" name="Arc 38"/>
          <p:cNvSpPr/>
          <p:nvPr/>
        </p:nvSpPr>
        <p:spPr>
          <a:xfrm>
            <a:off x="7037321" y="3268736"/>
            <a:ext cx="894535" cy="1035216"/>
          </a:xfrm>
          <a:prstGeom prst="arc">
            <a:avLst>
              <a:gd name="adj1" fmla="val 2400000"/>
              <a:gd name="adj2" fmla="val 8400000"/>
            </a:avLst>
          </a:prstGeom>
          <a:ln w="19050">
            <a:solidFill>
              <a:srgbClr val="0070C0"/>
            </a:solidFill>
          </a:ln>
        </p:spPr>
        <p:style>
          <a:lnRef idx="1">
            <a:schemeClr val="accent3">
              <a:shade val="80000"/>
              <a:hueOff val="0"/>
              <a:satOff val="0"/>
              <a:lumOff val="0"/>
              <a:alphaOff val="0"/>
            </a:schemeClr>
          </a:lnRef>
          <a:fillRef idx="0">
            <a:schemeClr val="accent3">
              <a:shade val="8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shade val="8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0" name="Forme libre 39"/>
          <p:cNvSpPr/>
          <p:nvPr/>
        </p:nvSpPr>
        <p:spPr>
          <a:xfrm>
            <a:off x="6550040" y="3499303"/>
            <a:ext cx="3092133" cy="540007"/>
          </a:xfrm>
          <a:custGeom>
            <a:avLst/>
            <a:gdLst>
              <a:gd name="connsiteX0" fmla="*/ 0 w 1789070"/>
              <a:gd name="connsiteY0" fmla="*/ 0 h 540007"/>
              <a:gd name="connsiteX1" fmla="*/ 1789070 w 1789070"/>
              <a:gd name="connsiteY1" fmla="*/ 0 h 540007"/>
              <a:gd name="connsiteX2" fmla="*/ 1789070 w 1789070"/>
              <a:gd name="connsiteY2" fmla="*/ 540007 h 540007"/>
              <a:gd name="connsiteX3" fmla="*/ 0 w 1789070"/>
              <a:gd name="connsiteY3" fmla="*/ 540007 h 540007"/>
              <a:gd name="connsiteX4" fmla="*/ 0 w 1789070"/>
              <a:gd name="connsiteY4" fmla="*/ 0 h 540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89070" h="540007">
                <a:moveTo>
                  <a:pt x="0" y="0"/>
                </a:moveTo>
                <a:lnTo>
                  <a:pt x="1789070" y="0"/>
                </a:lnTo>
                <a:lnTo>
                  <a:pt x="1789070" y="540007"/>
                </a:lnTo>
                <a:lnTo>
                  <a:pt x="0" y="540007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noFill/>
          </a:ln>
          <a:sp3d/>
        </p:spPr>
        <p:style>
          <a:lnRef idx="1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lvl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400" kern="1200" dirty="0" smtClean="0"/>
              <a:t>maîtrise des approches historique et géographique (questionnement, esprit critique, modalité de lecture du monde)</a:t>
            </a:r>
            <a:endParaRPr lang="fr-FR" sz="1400" kern="1200" dirty="0"/>
          </a:p>
        </p:txBody>
      </p:sp>
      <p:sp>
        <p:nvSpPr>
          <p:cNvPr id="41" name="Arc 40"/>
          <p:cNvSpPr/>
          <p:nvPr/>
        </p:nvSpPr>
        <p:spPr>
          <a:xfrm>
            <a:off x="7063180" y="4413212"/>
            <a:ext cx="894535" cy="894535"/>
          </a:xfrm>
          <a:prstGeom prst="arc">
            <a:avLst>
              <a:gd name="adj1" fmla="val 13200000"/>
              <a:gd name="adj2" fmla="val 19200000"/>
            </a:avLst>
          </a:prstGeom>
          <a:ln w="19050">
            <a:solidFill>
              <a:srgbClr val="0070C0"/>
            </a:solidFill>
          </a:ln>
        </p:spPr>
        <p:style>
          <a:lnRef idx="1">
            <a:schemeClr val="accent3">
              <a:shade val="80000"/>
              <a:hueOff val="0"/>
              <a:satOff val="0"/>
              <a:lumOff val="0"/>
              <a:alphaOff val="0"/>
            </a:schemeClr>
          </a:lnRef>
          <a:fillRef idx="0">
            <a:schemeClr val="accent3">
              <a:shade val="8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shade val="8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2" name="Arc 41"/>
          <p:cNvSpPr/>
          <p:nvPr/>
        </p:nvSpPr>
        <p:spPr>
          <a:xfrm>
            <a:off x="7063180" y="4361456"/>
            <a:ext cx="894535" cy="894535"/>
          </a:xfrm>
          <a:prstGeom prst="arc">
            <a:avLst>
              <a:gd name="adj1" fmla="val 2400000"/>
              <a:gd name="adj2" fmla="val 8400000"/>
            </a:avLst>
          </a:prstGeom>
          <a:ln w="19050">
            <a:solidFill>
              <a:srgbClr val="0070C0"/>
            </a:solidFill>
          </a:ln>
        </p:spPr>
        <p:style>
          <a:lnRef idx="1">
            <a:schemeClr val="accent3">
              <a:shade val="80000"/>
              <a:hueOff val="0"/>
              <a:satOff val="0"/>
              <a:lumOff val="0"/>
              <a:alphaOff val="0"/>
            </a:schemeClr>
          </a:lnRef>
          <a:fillRef idx="0">
            <a:schemeClr val="accent3">
              <a:shade val="8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shade val="8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3" name="Forme libre 42"/>
          <p:cNvSpPr/>
          <p:nvPr/>
        </p:nvSpPr>
        <p:spPr>
          <a:xfrm>
            <a:off x="6615912" y="4588113"/>
            <a:ext cx="1789070" cy="572502"/>
          </a:xfrm>
          <a:custGeom>
            <a:avLst/>
            <a:gdLst>
              <a:gd name="connsiteX0" fmla="*/ 0 w 1789070"/>
              <a:gd name="connsiteY0" fmla="*/ 0 h 572502"/>
              <a:gd name="connsiteX1" fmla="*/ 1789070 w 1789070"/>
              <a:gd name="connsiteY1" fmla="*/ 0 h 572502"/>
              <a:gd name="connsiteX2" fmla="*/ 1789070 w 1789070"/>
              <a:gd name="connsiteY2" fmla="*/ 572502 h 572502"/>
              <a:gd name="connsiteX3" fmla="*/ 0 w 1789070"/>
              <a:gd name="connsiteY3" fmla="*/ 572502 h 572502"/>
              <a:gd name="connsiteX4" fmla="*/ 0 w 1789070"/>
              <a:gd name="connsiteY4" fmla="*/ 0 h 572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89070" h="572502">
                <a:moveTo>
                  <a:pt x="0" y="0"/>
                </a:moveTo>
                <a:lnTo>
                  <a:pt x="1789070" y="0"/>
                </a:lnTo>
                <a:lnTo>
                  <a:pt x="1789070" y="572502"/>
                </a:lnTo>
                <a:lnTo>
                  <a:pt x="0" y="572502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noFill/>
          </a:ln>
          <a:sp3d/>
        </p:spPr>
        <p:style>
          <a:lnRef idx="1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400" kern="1200" dirty="0" smtClean="0"/>
              <a:t>analyse critique de documents</a:t>
            </a:r>
            <a:endParaRPr lang="fr-FR" sz="1400" kern="1200" dirty="0"/>
          </a:p>
        </p:txBody>
      </p:sp>
      <p:sp>
        <p:nvSpPr>
          <p:cNvPr id="44" name="Arc 43"/>
          <p:cNvSpPr/>
          <p:nvPr/>
        </p:nvSpPr>
        <p:spPr>
          <a:xfrm>
            <a:off x="7096242" y="5427841"/>
            <a:ext cx="894535" cy="894535"/>
          </a:xfrm>
          <a:prstGeom prst="arc">
            <a:avLst>
              <a:gd name="adj1" fmla="val 13200000"/>
              <a:gd name="adj2" fmla="val 19200000"/>
            </a:avLst>
          </a:prstGeom>
          <a:ln w="19050">
            <a:solidFill>
              <a:srgbClr val="0070C0"/>
            </a:solidFill>
          </a:ln>
        </p:spPr>
        <p:style>
          <a:lnRef idx="1">
            <a:schemeClr val="accent3">
              <a:shade val="80000"/>
              <a:hueOff val="0"/>
              <a:satOff val="0"/>
              <a:lumOff val="0"/>
              <a:alphaOff val="0"/>
            </a:schemeClr>
          </a:lnRef>
          <a:fillRef idx="0">
            <a:schemeClr val="accent3">
              <a:shade val="8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shade val="8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5" name="Arc 44"/>
          <p:cNvSpPr/>
          <p:nvPr/>
        </p:nvSpPr>
        <p:spPr>
          <a:xfrm>
            <a:off x="7096242" y="5427841"/>
            <a:ext cx="894535" cy="894535"/>
          </a:xfrm>
          <a:prstGeom prst="arc">
            <a:avLst>
              <a:gd name="adj1" fmla="val 2400000"/>
              <a:gd name="adj2" fmla="val 8400000"/>
            </a:avLst>
          </a:prstGeom>
          <a:ln w="19050">
            <a:solidFill>
              <a:srgbClr val="0070C0"/>
            </a:solidFill>
          </a:ln>
        </p:spPr>
        <p:style>
          <a:lnRef idx="1">
            <a:schemeClr val="accent3">
              <a:shade val="80000"/>
              <a:hueOff val="0"/>
              <a:satOff val="0"/>
              <a:lumOff val="0"/>
              <a:alphaOff val="0"/>
            </a:schemeClr>
          </a:lnRef>
          <a:fillRef idx="0">
            <a:schemeClr val="accent3">
              <a:shade val="8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shade val="8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6" name="Forme libre 45"/>
          <p:cNvSpPr/>
          <p:nvPr/>
        </p:nvSpPr>
        <p:spPr>
          <a:xfrm>
            <a:off x="6648974" y="5640613"/>
            <a:ext cx="1789070" cy="572502"/>
          </a:xfrm>
          <a:custGeom>
            <a:avLst/>
            <a:gdLst>
              <a:gd name="connsiteX0" fmla="*/ 0 w 1789070"/>
              <a:gd name="connsiteY0" fmla="*/ 0 h 572502"/>
              <a:gd name="connsiteX1" fmla="*/ 1789070 w 1789070"/>
              <a:gd name="connsiteY1" fmla="*/ 0 h 572502"/>
              <a:gd name="connsiteX2" fmla="*/ 1789070 w 1789070"/>
              <a:gd name="connsiteY2" fmla="*/ 572502 h 572502"/>
              <a:gd name="connsiteX3" fmla="*/ 0 w 1789070"/>
              <a:gd name="connsiteY3" fmla="*/ 572502 h 572502"/>
              <a:gd name="connsiteX4" fmla="*/ 0 w 1789070"/>
              <a:gd name="connsiteY4" fmla="*/ 0 h 572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89070" h="572502">
                <a:moveTo>
                  <a:pt x="0" y="0"/>
                </a:moveTo>
                <a:lnTo>
                  <a:pt x="1789070" y="0"/>
                </a:lnTo>
                <a:lnTo>
                  <a:pt x="1789070" y="572502"/>
                </a:lnTo>
                <a:lnTo>
                  <a:pt x="0" y="572502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noFill/>
          </a:ln>
          <a:sp3d/>
        </p:spPr>
        <p:style>
          <a:lnRef idx="1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400" kern="1200" dirty="0" smtClean="0"/>
              <a:t>argumentation à l’écrit et à l’oral </a:t>
            </a:r>
            <a:endParaRPr lang="fr-FR" sz="1400" kern="1200" dirty="0"/>
          </a:p>
        </p:txBody>
      </p:sp>
      <p:sp>
        <p:nvSpPr>
          <p:cNvPr id="47" name="ZoneTexte 46"/>
          <p:cNvSpPr txBox="1"/>
          <p:nvPr/>
        </p:nvSpPr>
        <p:spPr>
          <a:xfrm>
            <a:off x="4856995" y="2082875"/>
            <a:ext cx="816249" cy="307777"/>
          </a:xfrm>
          <a:prstGeom prst="rect">
            <a:avLst/>
          </a:prstGeom>
          <a:noFill/>
          <a:ln w="19050">
            <a:noFill/>
          </a:ln>
        </p:spPr>
        <p:txBody>
          <a:bodyPr wrap="none" rtlCol="0">
            <a:spAutoFit/>
          </a:bodyPr>
          <a:lstStyle/>
          <a:p>
            <a:r>
              <a:rPr lang="fr-FR" sz="1400" b="1" dirty="0" smtClean="0"/>
              <a:t>ASSOCIE</a:t>
            </a:r>
            <a:endParaRPr lang="fr-FR" sz="1400" b="1" dirty="0"/>
          </a:p>
        </p:txBody>
      </p:sp>
      <p:sp>
        <p:nvSpPr>
          <p:cNvPr id="48" name="ZoneTexte 47"/>
          <p:cNvSpPr txBox="1"/>
          <p:nvPr/>
        </p:nvSpPr>
        <p:spPr>
          <a:xfrm>
            <a:off x="9522684" y="1481571"/>
            <a:ext cx="912686" cy="307777"/>
          </a:xfrm>
          <a:prstGeom prst="rect">
            <a:avLst/>
          </a:prstGeom>
          <a:noFill/>
          <a:ln w="19050">
            <a:noFill/>
          </a:ln>
        </p:spPr>
        <p:txBody>
          <a:bodyPr wrap="none" rtlCol="0">
            <a:spAutoFit/>
          </a:bodyPr>
          <a:lstStyle/>
          <a:p>
            <a:r>
              <a:rPr lang="fr-FR" sz="1400" b="1" dirty="0" smtClean="0"/>
              <a:t>COMBINE</a:t>
            </a:r>
            <a:endParaRPr lang="fr-FR" sz="1400" b="1" dirty="0"/>
          </a:p>
        </p:txBody>
      </p:sp>
      <p:cxnSp>
        <p:nvCxnSpPr>
          <p:cNvPr id="52" name="Connecteur droit 51"/>
          <p:cNvCxnSpPr/>
          <p:nvPr/>
        </p:nvCxnSpPr>
        <p:spPr>
          <a:xfrm>
            <a:off x="9075416" y="1796201"/>
            <a:ext cx="0" cy="388062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52"/>
          <p:cNvCxnSpPr/>
          <p:nvPr/>
        </p:nvCxnSpPr>
        <p:spPr>
          <a:xfrm>
            <a:off x="10588561" y="1804983"/>
            <a:ext cx="0" cy="388062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6495" y="372904"/>
            <a:ext cx="2993395" cy="1164437"/>
          </a:xfrm>
          <a:prstGeom prst="rect">
            <a:avLst/>
          </a:prstGeom>
        </p:spPr>
      </p:pic>
      <p:pic>
        <p:nvPicPr>
          <p:cNvPr id="56" name="Image 5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50433" y="2540869"/>
            <a:ext cx="377985" cy="3353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925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27569" y="451858"/>
            <a:ext cx="9455527" cy="6435600"/>
          </a:xfrm>
          <a:prstGeom prst="rect">
            <a:avLst/>
          </a:prstGeom>
          <a:noFill/>
        </p:spPr>
      </p:sp>
      <p:sp>
        <p:nvSpPr>
          <p:cNvPr id="56" name="Forme libre 55"/>
          <p:cNvSpPr/>
          <p:nvPr/>
        </p:nvSpPr>
        <p:spPr>
          <a:xfrm>
            <a:off x="2670747" y="208549"/>
            <a:ext cx="3946655" cy="5929786"/>
          </a:xfrm>
          <a:custGeom>
            <a:avLst/>
            <a:gdLst>
              <a:gd name="connsiteX0" fmla="*/ 0 w 3946655"/>
              <a:gd name="connsiteY0" fmla="*/ 394666 h 5929786"/>
              <a:gd name="connsiteX1" fmla="*/ 394666 w 3946655"/>
              <a:gd name="connsiteY1" fmla="*/ 0 h 5929786"/>
              <a:gd name="connsiteX2" fmla="*/ 3551990 w 3946655"/>
              <a:gd name="connsiteY2" fmla="*/ 0 h 5929786"/>
              <a:gd name="connsiteX3" fmla="*/ 3946656 w 3946655"/>
              <a:gd name="connsiteY3" fmla="*/ 394666 h 5929786"/>
              <a:gd name="connsiteX4" fmla="*/ 3946655 w 3946655"/>
              <a:gd name="connsiteY4" fmla="*/ 5535121 h 5929786"/>
              <a:gd name="connsiteX5" fmla="*/ 3551989 w 3946655"/>
              <a:gd name="connsiteY5" fmla="*/ 5929787 h 5929786"/>
              <a:gd name="connsiteX6" fmla="*/ 394666 w 3946655"/>
              <a:gd name="connsiteY6" fmla="*/ 5929786 h 5929786"/>
              <a:gd name="connsiteX7" fmla="*/ 0 w 3946655"/>
              <a:gd name="connsiteY7" fmla="*/ 5535120 h 5929786"/>
              <a:gd name="connsiteX8" fmla="*/ 0 w 3946655"/>
              <a:gd name="connsiteY8" fmla="*/ 394666 h 5929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46655" h="5929786">
                <a:moveTo>
                  <a:pt x="0" y="394666"/>
                </a:moveTo>
                <a:cubicBezTo>
                  <a:pt x="0" y="176698"/>
                  <a:pt x="176698" y="0"/>
                  <a:pt x="394666" y="0"/>
                </a:cubicBezTo>
                <a:lnTo>
                  <a:pt x="3551990" y="0"/>
                </a:lnTo>
                <a:cubicBezTo>
                  <a:pt x="3769958" y="0"/>
                  <a:pt x="3946656" y="176698"/>
                  <a:pt x="3946656" y="394666"/>
                </a:cubicBezTo>
                <a:cubicBezTo>
                  <a:pt x="3946656" y="2108151"/>
                  <a:pt x="3946655" y="3821636"/>
                  <a:pt x="3946655" y="5535121"/>
                </a:cubicBezTo>
                <a:cubicBezTo>
                  <a:pt x="3946655" y="5753089"/>
                  <a:pt x="3769957" y="5929787"/>
                  <a:pt x="3551989" y="5929787"/>
                </a:cubicBezTo>
                <a:lnTo>
                  <a:pt x="394666" y="5929786"/>
                </a:lnTo>
                <a:cubicBezTo>
                  <a:pt x="176698" y="5929786"/>
                  <a:pt x="0" y="5753088"/>
                  <a:pt x="0" y="5535120"/>
                </a:cubicBezTo>
                <a:lnTo>
                  <a:pt x="0" y="394666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dk2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dk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1440" tIns="91440" rIns="91440" bIns="4242291" numCol="1" spcCol="1270" anchor="t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2400" b="1" dirty="0">
                <a:solidFill>
                  <a:schemeClr val="accent2"/>
                </a:solidFill>
              </a:rPr>
              <a:t>Histoire</a:t>
            </a:r>
            <a:r>
              <a:rPr lang="fr-FR" sz="2400" b="1" dirty="0"/>
              <a:t/>
            </a:r>
            <a:br>
              <a:rPr lang="fr-FR" sz="2400" b="1" dirty="0"/>
            </a:br>
            <a:r>
              <a:rPr lang="fr-FR" sz="2100" kern="1200" dirty="0" smtClean="0"/>
              <a:t/>
            </a:r>
            <a:br>
              <a:rPr lang="fr-FR" sz="2100" kern="1200" dirty="0" smtClean="0"/>
            </a:br>
            <a:r>
              <a:rPr lang="fr-FR" sz="2100" kern="1200" dirty="0" smtClean="0"/>
              <a:t>Une approche chronologique dans un </a:t>
            </a:r>
            <a:r>
              <a:rPr lang="fr-FR" sz="2000" kern="1200" dirty="0" smtClean="0"/>
              <a:t>programme</a:t>
            </a:r>
            <a:r>
              <a:rPr lang="fr-FR" sz="2100" kern="1200" dirty="0" smtClean="0"/>
              <a:t> resserré</a:t>
            </a:r>
            <a:endParaRPr lang="fr-FR" sz="2100" kern="1200" dirty="0"/>
          </a:p>
        </p:txBody>
      </p:sp>
      <p:sp>
        <p:nvSpPr>
          <p:cNvPr id="57" name="Forme libre 56"/>
          <p:cNvSpPr/>
          <p:nvPr/>
        </p:nvSpPr>
        <p:spPr>
          <a:xfrm>
            <a:off x="3065413" y="1989222"/>
            <a:ext cx="3157324" cy="1787911"/>
          </a:xfrm>
          <a:custGeom>
            <a:avLst/>
            <a:gdLst>
              <a:gd name="connsiteX0" fmla="*/ 0 w 3157324"/>
              <a:gd name="connsiteY0" fmla="*/ 178791 h 1787911"/>
              <a:gd name="connsiteX1" fmla="*/ 178791 w 3157324"/>
              <a:gd name="connsiteY1" fmla="*/ 0 h 1787911"/>
              <a:gd name="connsiteX2" fmla="*/ 2978533 w 3157324"/>
              <a:gd name="connsiteY2" fmla="*/ 0 h 1787911"/>
              <a:gd name="connsiteX3" fmla="*/ 3157324 w 3157324"/>
              <a:gd name="connsiteY3" fmla="*/ 178791 h 1787911"/>
              <a:gd name="connsiteX4" fmla="*/ 3157324 w 3157324"/>
              <a:gd name="connsiteY4" fmla="*/ 1609120 h 1787911"/>
              <a:gd name="connsiteX5" fmla="*/ 2978533 w 3157324"/>
              <a:gd name="connsiteY5" fmla="*/ 1787911 h 1787911"/>
              <a:gd name="connsiteX6" fmla="*/ 178791 w 3157324"/>
              <a:gd name="connsiteY6" fmla="*/ 1787911 h 1787911"/>
              <a:gd name="connsiteX7" fmla="*/ 0 w 3157324"/>
              <a:gd name="connsiteY7" fmla="*/ 1609120 h 1787911"/>
              <a:gd name="connsiteX8" fmla="*/ 0 w 3157324"/>
              <a:gd name="connsiteY8" fmla="*/ 178791 h 1787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57324" h="1787911">
                <a:moveTo>
                  <a:pt x="0" y="178791"/>
                </a:moveTo>
                <a:cubicBezTo>
                  <a:pt x="0" y="80047"/>
                  <a:pt x="80047" y="0"/>
                  <a:pt x="178791" y="0"/>
                </a:cubicBezTo>
                <a:lnTo>
                  <a:pt x="2978533" y="0"/>
                </a:lnTo>
                <a:cubicBezTo>
                  <a:pt x="3077277" y="0"/>
                  <a:pt x="3157324" y="80047"/>
                  <a:pt x="3157324" y="178791"/>
                </a:cubicBezTo>
                <a:lnTo>
                  <a:pt x="3157324" y="1609120"/>
                </a:lnTo>
                <a:cubicBezTo>
                  <a:pt x="3157324" y="1707864"/>
                  <a:pt x="3077277" y="1787911"/>
                  <a:pt x="2978533" y="1787911"/>
                </a:cubicBezTo>
                <a:lnTo>
                  <a:pt x="178791" y="1787911"/>
                </a:lnTo>
                <a:cubicBezTo>
                  <a:pt x="80047" y="1787911"/>
                  <a:pt x="0" y="1707864"/>
                  <a:pt x="0" y="1609120"/>
                </a:cubicBezTo>
                <a:lnTo>
                  <a:pt x="0" y="178791"/>
                </a:lnTo>
                <a:close/>
              </a:path>
            </a:pathLst>
          </a:custGeom>
        </p:spPr>
        <p:style>
          <a:lnRef idx="2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3006" tIns="82846" rIns="93006" bIns="82846" numCol="1" spcCol="1270" anchor="t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600" b="1" kern="1200" dirty="0" smtClean="0"/>
              <a:t>Seconde </a:t>
            </a:r>
          </a:p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600" kern="1200" dirty="0" smtClean="0"/>
              <a:t>- </a:t>
            </a:r>
            <a:br>
              <a:rPr lang="fr-FR" sz="1600" kern="1200" dirty="0" smtClean="0"/>
            </a:br>
            <a:r>
              <a:rPr lang="fr-FR" sz="1600" kern="1200" dirty="0" smtClean="0"/>
              <a:t>De l’Antiquité au XVIIIe siècle</a:t>
            </a:r>
            <a:br>
              <a:rPr lang="fr-FR" sz="1600" kern="1200" dirty="0" smtClean="0"/>
            </a:br>
            <a:r>
              <a:rPr lang="fr-FR" sz="1600" kern="1200" dirty="0" smtClean="0"/>
              <a:t>Les grandes étapes du monde moderne </a:t>
            </a:r>
            <a:endParaRPr lang="fr-FR" sz="1600" kern="1200" dirty="0"/>
          </a:p>
        </p:txBody>
      </p:sp>
      <p:sp>
        <p:nvSpPr>
          <p:cNvPr id="58" name="Forme libre 57"/>
          <p:cNvSpPr/>
          <p:nvPr/>
        </p:nvSpPr>
        <p:spPr>
          <a:xfrm>
            <a:off x="3065413" y="3912024"/>
            <a:ext cx="3157324" cy="1928083"/>
          </a:xfrm>
          <a:custGeom>
            <a:avLst/>
            <a:gdLst>
              <a:gd name="connsiteX0" fmla="*/ 0 w 3157324"/>
              <a:gd name="connsiteY0" fmla="*/ 178791 h 1787911"/>
              <a:gd name="connsiteX1" fmla="*/ 178791 w 3157324"/>
              <a:gd name="connsiteY1" fmla="*/ 0 h 1787911"/>
              <a:gd name="connsiteX2" fmla="*/ 2978533 w 3157324"/>
              <a:gd name="connsiteY2" fmla="*/ 0 h 1787911"/>
              <a:gd name="connsiteX3" fmla="*/ 3157324 w 3157324"/>
              <a:gd name="connsiteY3" fmla="*/ 178791 h 1787911"/>
              <a:gd name="connsiteX4" fmla="*/ 3157324 w 3157324"/>
              <a:gd name="connsiteY4" fmla="*/ 1609120 h 1787911"/>
              <a:gd name="connsiteX5" fmla="*/ 2978533 w 3157324"/>
              <a:gd name="connsiteY5" fmla="*/ 1787911 h 1787911"/>
              <a:gd name="connsiteX6" fmla="*/ 178791 w 3157324"/>
              <a:gd name="connsiteY6" fmla="*/ 1787911 h 1787911"/>
              <a:gd name="connsiteX7" fmla="*/ 0 w 3157324"/>
              <a:gd name="connsiteY7" fmla="*/ 1609120 h 1787911"/>
              <a:gd name="connsiteX8" fmla="*/ 0 w 3157324"/>
              <a:gd name="connsiteY8" fmla="*/ 178791 h 1787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57324" h="1787911">
                <a:moveTo>
                  <a:pt x="0" y="178791"/>
                </a:moveTo>
                <a:cubicBezTo>
                  <a:pt x="0" y="80047"/>
                  <a:pt x="80047" y="0"/>
                  <a:pt x="178791" y="0"/>
                </a:cubicBezTo>
                <a:lnTo>
                  <a:pt x="2978533" y="0"/>
                </a:lnTo>
                <a:cubicBezTo>
                  <a:pt x="3077277" y="0"/>
                  <a:pt x="3157324" y="80047"/>
                  <a:pt x="3157324" y="178791"/>
                </a:cubicBezTo>
                <a:lnTo>
                  <a:pt x="3157324" y="1609120"/>
                </a:lnTo>
                <a:cubicBezTo>
                  <a:pt x="3157324" y="1707864"/>
                  <a:pt x="3077277" y="1787911"/>
                  <a:pt x="2978533" y="1787911"/>
                </a:cubicBezTo>
                <a:lnTo>
                  <a:pt x="178791" y="1787911"/>
                </a:lnTo>
                <a:cubicBezTo>
                  <a:pt x="80047" y="1787911"/>
                  <a:pt x="0" y="1707864"/>
                  <a:pt x="0" y="1609120"/>
                </a:cubicBezTo>
                <a:lnTo>
                  <a:pt x="0" y="178791"/>
                </a:lnTo>
                <a:close/>
              </a:path>
            </a:pathLst>
          </a:custGeom>
        </p:spPr>
        <p:style>
          <a:lnRef idx="2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3006" tIns="82846" rIns="93006" bIns="82846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FR" sz="1600" kern="1200" dirty="0" smtClean="0"/>
          </a:p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600" b="1" kern="1200" dirty="0" smtClean="0"/>
              <a:t>Première</a:t>
            </a:r>
            <a:r>
              <a:rPr lang="fr-FR" sz="1600" kern="1200" dirty="0" smtClean="0"/>
              <a:t/>
            </a:r>
            <a:br>
              <a:rPr lang="fr-FR" sz="1600" kern="1200" dirty="0" smtClean="0"/>
            </a:br>
            <a:r>
              <a:rPr lang="fr-FR" sz="1600" kern="1200" dirty="0" smtClean="0"/>
              <a:t>-</a:t>
            </a:r>
            <a:br>
              <a:rPr lang="fr-FR" sz="1600" kern="1200" dirty="0" smtClean="0"/>
            </a:br>
            <a:r>
              <a:rPr lang="fr-FR" sz="1600" kern="1200" dirty="0" smtClean="0"/>
              <a:t>De la Révolution française à la Première Guerre mondiale</a:t>
            </a:r>
            <a:br>
              <a:rPr lang="fr-FR" sz="1600" kern="1200" dirty="0" smtClean="0"/>
            </a:br>
            <a:r>
              <a:rPr lang="fr-FR" sz="1600" kern="1200" dirty="0" smtClean="0"/>
              <a:t>L’affirmation des nations en Europe et la transformation politique et sociale de la France</a:t>
            </a:r>
            <a:endParaRPr lang="fr-FR" sz="1600" kern="1200" dirty="0"/>
          </a:p>
        </p:txBody>
      </p:sp>
      <p:sp>
        <p:nvSpPr>
          <p:cNvPr id="59" name="Forme libre 58"/>
          <p:cNvSpPr/>
          <p:nvPr/>
        </p:nvSpPr>
        <p:spPr>
          <a:xfrm>
            <a:off x="6913402" y="208549"/>
            <a:ext cx="3946655" cy="5929786"/>
          </a:xfrm>
          <a:custGeom>
            <a:avLst/>
            <a:gdLst>
              <a:gd name="connsiteX0" fmla="*/ 0 w 3946655"/>
              <a:gd name="connsiteY0" fmla="*/ 394666 h 5929786"/>
              <a:gd name="connsiteX1" fmla="*/ 394666 w 3946655"/>
              <a:gd name="connsiteY1" fmla="*/ 0 h 5929786"/>
              <a:gd name="connsiteX2" fmla="*/ 3551990 w 3946655"/>
              <a:gd name="connsiteY2" fmla="*/ 0 h 5929786"/>
              <a:gd name="connsiteX3" fmla="*/ 3946656 w 3946655"/>
              <a:gd name="connsiteY3" fmla="*/ 394666 h 5929786"/>
              <a:gd name="connsiteX4" fmla="*/ 3946655 w 3946655"/>
              <a:gd name="connsiteY4" fmla="*/ 5535121 h 5929786"/>
              <a:gd name="connsiteX5" fmla="*/ 3551989 w 3946655"/>
              <a:gd name="connsiteY5" fmla="*/ 5929787 h 5929786"/>
              <a:gd name="connsiteX6" fmla="*/ 394666 w 3946655"/>
              <a:gd name="connsiteY6" fmla="*/ 5929786 h 5929786"/>
              <a:gd name="connsiteX7" fmla="*/ 0 w 3946655"/>
              <a:gd name="connsiteY7" fmla="*/ 5535120 h 5929786"/>
              <a:gd name="connsiteX8" fmla="*/ 0 w 3946655"/>
              <a:gd name="connsiteY8" fmla="*/ 394666 h 5929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46655" h="5929786">
                <a:moveTo>
                  <a:pt x="0" y="394666"/>
                </a:moveTo>
                <a:cubicBezTo>
                  <a:pt x="0" y="176698"/>
                  <a:pt x="176698" y="0"/>
                  <a:pt x="394666" y="0"/>
                </a:cubicBezTo>
                <a:lnTo>
                  <a:pt x="3551990" y="0"/>
                </a:lnTo>
                <a:cubicBezTo>
                  <a:pt x="3769958" y="0"/>
                  <a:pt x="3946656" y="176698"/>
                  <a:pt x="3946656" y="394666"/>
                </a:cubicBezTo>
                <a:cubicBezTo>
                  <a:pt x="3946656" y="2108151"/>
                  <a:pt x="3946655" y="3821636"/>
                  <a:pt x="3946655" y="5535121"/>
                </a:cubicBezTo>
                <a:cubicBezTo>
                  <a:pt x="3946655" y="5753089"/>
                  <a:pt x="3769957" y="5929787"/>
                  <a:pt x="3551989" y="5929787"/>
                </a:cubicBezTo>
                <a:lnTo>
                  <a:pt x="394666" y="5929786"/>
                </a:lnTo>
                <a:cubicBezTo>
                  <a:pt x="176698" y="5929786"/>
                  <a:pt x="0" y="5753088"/>
                  <a:pt x="0" y="5535120"/>
                </a:cubicBezTo>
                <a:lnTo>
                  <a:pt x="0" y="394666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dk2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dk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1440" tIns="91440" rIns="91440" bIns="4242291" numCol="1" spcCol="1270" anchor="ctr" anchorCtr="0">
            <a:noAutofit/>
          </a:bodyPr>
          <a:lstStyle/>
          <a:p>
            <a:pPr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2400" b="1" dirty="0">
                <a:solidFill>
                  <a:schemeClr val="accent1">
                    <a:lumMod val="50000"/>
                  </a:schemeClr>
                </a:solidFill>
              </a:rPr>
              <a:t>Géographie</a:t>
            </a:r>
          </a:p>
          <a:p>
            <a:pPr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2100" dirty="0"/>
              <a:t>L’organisation, le développement et les transformations de leur espace par les individus et les sociétés</a:t>
            </a:r>
          </a:p>
        </p:txBody>
      </p:sp>
      <p:sp>
        <p:nvSpPr>
          <p:cNvPr id="60" name="Forme libre 59"/>
          <p:cNvSpPr/>
          <p:nvPr/>
        </p:nvSpPr>
        <p:spPr>
          <a:xfrm>
            <a:off x="7308067" y="1989222"/>
            <a:ext cx="3157324" cy="1787911"/>
          </a:xfrm>
          <a:custGeom>
            <a:avLst/>
            <a:gdLst>
              <a:gd name="connsiteX0" fmla="*/ 0 w 3157324"/>
              <a:gd name="connsiteY0" fmla="*/ 178791 h 1787911"/>
              <a:gd name="connsiteX1" fmla="*/ 178791 w 3157324"/>
              <a:gd name="connsiteY1" fmla="*/ 0 h 1787911"/>
              <a:gd name="connsiteX2" fmla="*/ 2978533 w 3157324"/>
              <a:gd name="connsiteY2" fmla="*/ 0 h 1787911"/>
              <a:gd name="connsiteX3" fmla="*/ 3157324 w 3157324"/>
              <a:gd name="connsiteY3" fmla="*/ 178791 h 1787911"/>
              <a:gd name="connsiteX4" fmla="*/ 3157324 w 3157324"/>
              <a:gd name="connsiteY4" fmla="*/ 1609120 h 1787911"/>
              <a:gd name="connsiteX5" fmla="*/ 2978533 w 3157324"/>
              <a:gd name="connsiteY5" fmla="*/ 1787911 h 1787911"/>
              <a:gd name="connsiteX6" fmla="*/ 178791 w 3157324"/>
              <a:gd name="connsiteY6" fmla="*/ 1787911 h 1787911"/>
              <a:gd name="connsiteX7" fmla="*/ 0 w 3157324"/>
              <a:gd name="connsiteY7" fmla="*/ 1609120 h 1787911"/>
              <a:gd name="connsiteX8" fmla="*/ 0 w 3157324"/>
              <a:gd name="connsiteY8" fmla="*/ 178791 h 1787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57324" h="1787911">
                <a:moveTo>
                  <a:pt x="0" y="178791"/>
                </a:moveTo>
                <a:cubicBezTo>
                  <a:pt x="0" y="80047"/>
                  <a:pt x="80047" y="0"/>
                  <a:pt x="178791" y="0"/>
                </a:cubicBezTo>
                <a:lnTo>
                  <a:pt x="2978533" y="0"/>
                </a:lnTo>
                <a:cubicBezTo>
                  <a:pt x="3077277" y="0"/>
                  <a:pt x="3157324" y="80047"/>
                  <a:pt x="3157324" y="178791"/>
                </a:cubicBezTo>
                <a:lnTo>
                  <a:pt x="3157324" y="1609120"/>
                </a:lnTo>
                <a:cubicBezTo>
                  <a:pt x="3157324" y="1707864"/>
                  <a:pt x="3077277" y="1787911"/>
                  <a:pt x="2978533" y="1787911"/>
                </a:cubicBezTo>
                <a:lnTo>
                  <a:pt x="178791" y="1787911"/>
                </a:lnTo>
                <a:cubicBezTo>
                  <a:pt x="80047" y="1787911"/>
                  <a:pt x="0" y="1707864"/>
                  <a:pt x="0" y="1609120"/>
                </a:cubicBezTo>
                <a:lnTo>
                  <a:pt x="0" y="178791"/>
                </a:lnTo>
                <a:close/>
              </a:path>
            </a:pathLst>
          </a:custGeom>
        </p:spPr>
        <p:style>
          <a:lnRef idx="2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3006" tIns="82846" rIns="93006" bIns="82846" numCol="1" spcCol="1270" anchor="t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600" b="1" kern="1200" dirty="0" smtClean="0"/>
              <a:t>Seconde</a:t>
            </a:r>
          </a:p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600" kern="1200" dirty="0" smtClean="0"/>
              <a:t>-</a:t>
            </a:r>
          </a:p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600" kern="1200" dirty="0" smtClean="0"/>
              <a:t>Les défis d’un monde en transition</a:t>
            </a:r>
            <a:endParaRPr lang="fr-FR" sz="1600" kern="1200" dirty="0"/>
          </a:p>
        </p:txBody>
      </p:sp>
      <p:sp>
        <p:nvSpPr>
          <p:cNvPr id="61" name="Forme libre 60"/>
          <p:cNvSpPr/>
          <p:nvPr/>
        </p:nvSpPr>
        <p:spPr>
          <a:xfrm>
            <a:off x="7308067" y="4390846"/>
            <a:ext cx="3157324" cy="1449261"/>
          </a:xfrm>
          <a:custGeom>
            <a:avLst/>
            <a:gdLst>
              <a:gd name="connsiteX0" fmla="*/ 0 w 3157324"/>
              <a:gd name="connsiteY0" fmla="*/ 178791 h 1787911"/>
              <a:gd name="connsiteX1" fmla="*/ 178791 w 3157324"/>
              <a:gd name="connsiteY1" fmla="*/ 0 h 1787911"/>
              <a:gd name="connsiteX2" fmla="*/ 2978533 w 3157324"/>
              <a:gd name="connsiteY2" fmla="*/ 0 h 1787911"/>
              <a:gd name="connsiteX3" fmla="*/ 3157324 w 3157324"/>
              <a:gd name="connsiteY3" fmla="*/ 178791 h 1787911"/>
              <a:gd name="connsiteX4" fmla="*/ 3157324 w 3157324"/>
              <a:gd name="connsiteY4" fmla="*/ 1609120 h 1787911"/>
              <a:gd name="connsiteX5" fmla="*/ 2978533 w 3157324"/>
              <a:gd name="connsiteY5" fmla="*/ 1787911 h 1787911"/>
              <a:gd name="connsiteX6" fmla="*/ 178791 w 3157324"/>
              <a:gd name="connsiteY6" fmla="*/ 1787911 h 1787911"/>
              <a:gd name="connsiteX7" fmla="*/ 0 w 3157324"/>
              <a:gd name="connsiteY7" fmla="*/ 1609120 h 1787911"/>
              <a:gd name="connsiteX8" fmla="*/ 0 w 3157324"/>
              <a:gd name="connsiteY8" fmla="*/ 178791 h 1787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57324" h="1787911">
                <a:moveTo>
                  <a:pt x="0" y="178791"/>
                </a:moveTo>
                <a:cubicBezTo>
                  <a:pt x="0" y="80047"/>
                  <a:pt x="80047" y="0"/>
                  <a:pt x="178791" y="0"/>
                </a:cubicBezTo>
                <a:lnTo>
                  <a:pt x="2978533" y="0"/>
                </a:lnTo>
                <a:cubicBezTo>
                  <a:pt x="3077277" y="0"/>
                  <a:pt x="3157324" y="80047"/>
                  <a:pt x="3157324" y="178791"/>
                </a:cubicBezTo>
                <a:lnTo>
                  <a:pt x="3157324" y="1609120"/>
                </a:lnTo>
                <a:cubicBezTo>
                  <a:pt x="3157324" y="1707864"/>
                  <a:pt x="3077277" y="1787911"/>
                  <a:pt x="2978533" y="1787911"/>
                </a:cubicBezTo>
                <a:lnTo>
                  <a:pt x="178791" y="1787911"/>
                </a:lnTo>
                <a:cubicBezTo>
                  <a:pt x="80047" y="1787911"/>
                  <a:pt x="0" y="1707864"/>
                  <a:pt x="0" y="1609120"/>
                </a:cubicBezTo>
                <a:lnTo>
                  <a:pt x="0" y="178791"/>
                </a:lnTo>
                <a:close/>
              </a:path>
            </a:pathLst>
          </a:custGeom>
        </p:spPr>
        <p:style>
          <a:lnRef idx="2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3006" tIns="82846" rIns="93006" bIns="82846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FR" sz="1600" kern="1200" dirty="0" smtClean="0"/>
          </a:p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600" b="1" kern="1200" dirty="0" smtClean="0"/>
              <a:t>Première</a:t>
            </a:r>
          </a:p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600" kern="1200" dirty="0" smtClean="0"/>
              <a:t>-</a:t>
            </a:r>
          </a:p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600" kern="1200" dirty="0" smtClean="0"/>
              <a:t>Les dynamiques d’un monde en recomposition</a:t>
            </a:r>
            <a:endParaRPr lang="fr-FR" sz="1600" kern="1200" dirty="0"/>
          </a:p>
        </p:txBody>
      </p:sp>
      <p:sp>
        <p:nvSpPr>
          <p:cNvPr id="62" name="ZoneTexte 61"/>
          <p:cNvSpPr txBox="1"/>
          <p:nvPr/>
        </p:nvSpPr>
        <p:spPr>
          <a:xfrm>
            <a:off x="2666645" y="6273226"/>
            <a:ext cx="81975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/>
              <a:t>La voie </a:t>
            </a:r>
            <a:r>
              <a:rPr lang="fr-FR" sz="1400" dirty="0"/>
              <a:t>générale et</a:t>
            </a:r>
            <a:r>
              <a:rPr lang="fr-FR" sz="1400" dirty="0" smtClean="0"/>
              <a:t> la voie technologique</a:t>
            </a:r>
          </a:p>
          <a:p>
            <a:pPr algn="ctr"/>
            <a:r>
              <a:rPr lang="fr-FR" sz="1400" dirty="0" smtClean="0"/>
              <a:t>ont </a:t>
            </a:r>
            <a:r>
              <a:rPr lang="fr-FR" sz="1400" dirty="0"/>
              <a:t>une logique identique </a:t>
            </a:r>
            <a:r>
              <a:rPr lang="fr-FR" sz="1400" dirty="0" smtClean="0"/>
              <a:t>concernant l’architecture </a:t>
            </a:r>
            <a:r>
              <a:rPr lang="fr-FR" sz="1400" dirty="0"/>
              <a:t>d</a:t>
            </a:r>
            <a:r>
              <a:rPr lang="fr-FR" sz="1400" dirty="0" smtClean="0"/>
              <a:t>es </a:t>
            </a:r>
            <a:r>
              <a:rPr lang="fr-FR" sz="1400" dirty="0"/>
              <a:t>questions à </a:t>
            </a:r>
            <a:r>
              <a:rPr lang="fr-FR" sz="1400" dirty="0" smtClean="0"/>
              <a:t>étudier</a:t>
            </a:r>
            <a:endParaRPr lang="fr-FR" sz="1600" dirty="0"/>
          </a:p>
        </p:txBody>
      </p:sp>
      <p:sp>
        <p:nvSpPr>
          <p:cNvPr id="63" name="ZoneTexte 62"/>
          <p:cNvSpPr txBox="1"/>
          <p:nvPr/>
        </p:nvSpPr>
        <p:spPr>
          <a:xfrm flipH="1">
            <a:off x="7105375" y="3536342"/>
            <a:ext cx="3562708" cy="1018405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fr-FR" sz="1400" b="1" i="1" dirty="0">
                <a:solidFill>
                  <a:schemeClr val="bg1"/>
                </a:solidFill>
              </a:rPr>
              <a:t>Nouveauté </a:t>
            </a:r>
            <a:r>
              <a:rPr lang="fr-FR" sz="1400" b="1" dirty="0">
                <a:solidFill>
                  <a:schemeClr val="bg1"/>
                </a:solidFill>
              </a:rPr>
              <a:t/>
            </a:r>
            <a:br>
              <a:rPr lang="fr-FR" sz="1400" b="1" dirty="0">
                <a:solidFill>
                  <a:schemeClr val="bg1"/>
                </a:solidFill>
              </a:rPr>
            </a:br>
            <a:r>
              <a:rPr lang="fr-FR" sz="1400" b="1" dirty="0">
                <a:solidFill>
                  <a:schemeClr val="bg1"/>
                </a:solidFill>
              </a:rPr>
              <a:t>La France est traitée dans chacun des niveaux, dans chaque thème </a:t>
            </a:r>
            <a:r>
              <a:rPr lang="fr-FR" sz="1400" b="1" dirty="0" smtClean="0">
                <a:solidFill>
                  <a:schemeClr val="bg1"/>
                </a:solidFill>
              </a:rPr>
              <a:t>étudié</a:t>
            </a:r>
            <a:endParaRPr lang="fr-FR" sz="1400" b="1" dirty="0">
              <a:solidFill>
                <a:schemeClr val="bg1"/>
              </a:solidFill>
            </a:endParaRPr>
          </a:p>
        </p:txBody>
      </p:sp>
      <p:sp>
        <p:nvSpPr>
          <p:cNvPr id="64" name="Rectangle à coins arrondis 63"/>
          <p:cNvSpPr/>
          <p:nvPr/>
        </p:nvSpPr>
        <p:spPr>
          <a:xfrm>
            <a:off x="2899407" y="3536342"/>
            <a:ext cx="3493698" cy="561702"/>
          </a:xfrm>
          <a:prstGeom prst="roundRect">
            <a:avLst/>
          </a:prstGeom>
          <a:solidFill>
            <a:schemeClr val="accent2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65" name="ZoneTexte 64"/>
          <p:cNvSpPr txBox="1"/>
          <p:nvPr/>
        </p:nvSpPr>
        <p:spPr>
          <a:xfrm>
            <a:off x="3132320" y="3577113"/>
            <a:ext cx="309041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i="1" dirty="0" smtClean="0">
                <a:solidFill>
                  <a:schemeClr val="bg1"/>
                </a:solidFill>
              </a:rPr>
              <a:t>Nouveauté </a:t>
            </a:r>
          </a:p>
          <a:p>
            <a:r>
              <a:rPr lang="fr-FR" sz="1400" b="1" dirty="0">
                <a:solidFill>
                  <a:schemeClr val="bg1"/>
                </a:solidFill>
              </a:rPr>
              <a:t>D</a:t>
            </a:r>
            <a:r>
              <a:rPr lang="fr-FR" sz="1400" b="1" dirty="0" smtClean="0">
                <a:solidFill>
                  <a:schemeClr val="bg1"/>
                </a:solidFill>
              </a:rPr>
              <a:t>es </a:t>
            </a:r>
            <a:r>
              <a:rPr lang="fr-FR" sz="1400" b="1" dirty="0">
                <a:solidFill>
                  <a:schemeClr val="bg1"/>
                </a:solidFill>
              </a:rPr>
              <a:t>points de passage et d’ouverture</a:t>
            </a:r>
          </a:p>
          <a:p>
            <a:endParaRPr lang="fr-FR" sz="14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62" y="208549"/>
            <a:ext cx="2712955" cy="1329043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50433" y="2540869"/>
            <a:ext cx="377985" cy="3353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121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3" grpId="0" animBg="1"/>
      <p:bldP spid="64" grpId="0" animBg="1"/>
      <p:bldP spid="6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lèche en arc 17"/>
          <p:cNvSpPr/>
          <p:nvPr/>
        </p:nvSpPr>
        <p:spPr>
          <a:xfrm rot="16200000">
            <a:off x="4245022" y="917497"/>
            <a:ext cx="5151179" cy="5241603"/>
          </a:xfrm>
          <a:prstGeom prst="circularArrow">
            <a:avLst>
              <a:gd name="adj1" fmla="val 5689"/>
              <a:gd name="adj2" fmla="val 397021"/>
              <a:gd name="adj3" fmla="val 13560603"/>
              <a:gd name="adj4" fmla="val 21320376"/>
              <a:gd name="adj5" fmla="val 5908"/>
            </a:avLst>
          </a:prstGeom>
          <a:solidFill>
            <a:schemeClr val="bg2"/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9" name="Forme libre 18"/>
          <p:cNvSpPr/>
          <p:nvPr/>
        </p:nvSpPr>
        <p:spPr>
          <a:xfrm>
            <a:off x="4687540" y="906057"/>
            <a:ext cx="2778780" cy="916555"/>
          </a:xfrm>
          <a:custGeom>
            <a:avLst/>
            <a:gdLst>
              <a:gd name="connsiteX0" fmla="*/ 0 w 3312947"/>
              <a:gd name="connsiteY0" fmla="*/ 218049 h 1308270"/>
              <a:gd name="connsiteX1" fmla="*/ 218049 w 3312947"/>
              <a:gd name="connsiteY1" fmla="*/ 0 h 1308270"/>
              <a:gd name="connsiteX2" fmla="*/ 3094898 w 3312947"/>
              <a:gd name="connsiteY2" fmla="*/ 0 h 1308270"/>
              <a:gd name="connsiteX3" fmla="*/ 3312947 w 3312947"/>
              <a:gd name="connsiteY3" fmla="*/ 218049 h 1308270"/>
              <a:gd name="connsiteX4" fmla="*/ 3312947 w 3312947"/>
              <a:gd name="connsiteY4" fmla="*/ 1090221 h 1308270"/>
              <a:gd name="connsiteX5" fmla="*/ 3094898 w 3312947"/>
              <a:gd name="connsiteY5" fmla="*/ 1308270 h 1308270"/>
              <a:gd name="connsiteX6" fmla="*/ 218049 w 3312947"/>
              <a:gd name="connsiteY6" fmla="*/ 1308270 h 1308270"/>
              <a:gd name="connsiteX7" fmla="*/ 0 w 3312947"/>
              <a:gd name="connsiteY7" fmla="*/ 1090221 h 1308270"/>
              <a:gd name="connsiteX8" fmla="*/ 0 w 3312947"/>
              <a:gd name="connsiteY8" fmla="*/ 218049 h 1308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12947" h="1308270">
                <a:moveTo>
                  <a:pt x="0" y="218049"/>
                </a:moveTo>
                <a:cubicBezTo>
                  <a:pt x="0" y="97624"/>
                  <a:pt x="97624" y="0"/>
                  <a:pt x="218049" y="0"/>
                </a:cubicBezTo>
                <a:lnTo>
                  <a:pt x="3094898" y="0"/>
                </a:lnTo>
                <a:cubicBezTo>
                  <a:pt x="3215323" y="0"/>
                  <a:pt x="3312947" y="97624"/>
                  <a:pt x="3312947" y="218049"/>
                </a:cubicBezTo>
                <a:lnTo>
                  <a:pt x="3312947" y="1090221"/>
                </a:lnTo>
                <a:cubicBezTo>
                  <a:pt x="3312947" y="1210646"/>
                  <a:pt x="3215323" y="1308270"/>
                  <a:pt x="3094898" y="1308270"/>
                </a:cubicBezTo>
                <a:lnTo>
                  <a:pt x="218049" y="1308270"/>
                </a:lnTo>
                <a:cubicBezTo>
                  <a:pt x="97624" y="1308270"/>
                  <a:pt x="0" y="1210646"/>
                  <a:pt x="0" y="1090221"/>
                </a:cubicBezTo>
                <a:lnTo>
                  <a:pt x="0" y="21804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0167" tIns="170167" rIns="170167" bIns="170167" numCol="1" spcCol="1270" anchor="ctr" anchorCtr="0">
            <a:noAutofit/>
          </a:bodyPr>
          <a:lstStyle/>
          <a:p>
            <a:pPr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2000" b="1" dirty="0"/>
              <a:t>Seconde </a:t>
            </a:r>
          </a:p>
          <a:p>
            <a:pPr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2000" dirty="0"/>
              <a:t>La liberté, les libertés</a:t>
            </a:r>
          </a:p>
        </p:txBody>
      </p:sp>
      <p:sp>
        <p:nvSpPr>
          <p:cNvPr id="20" name="Forme libre 19"/>
          <p:cNvSpPr/>
          <p:nvPr/>
        </p:nvSpPr>
        <p:spPr>
          <a:xfrm>
            <a:off x="8022253" y="2758370"/>
            <a:ext cx="2751576" cy="947370"/>
          </a:xfrm>
          <a:custGeom>
            <a:avLst/>
            <a:gdLst>
              <a:gd name="connsiteX0" fmla="*/ 0 w 3637330"/>
              <a:gd name="connsiteY0" fmla="*/ 250443 h 1502628"/>
              <a:gd name="connsiteX1" fmla="*/ 250443 w 3637330"/>
              <a:gd name="connsiteY1" fmla="*/ 0 h 1502628"/>
              <a:gd name="connsiteX2" fmla="*/ 3386887 w 3637330"/>
              <a:gd name="connsiteY2" fmla="*/ 0 h 1502628"/>
              <a:gd name="connsiteX3" fmla="*/ 3637330 w 3637330"/>
              <a:gd name="connsiteY3" fmla="*/ 250443 h 1502628"/>
              <a:gd name="connsiteX4" fmla="*/ 3637330 w 3637330"/>
              <a:gd name="connsiteY4" fmla="*/ 1252185 h 1502628"/>
              <a:gd name="connsiteX5" fmla="*/ 3386887 w 3637330"/>
              <a:gd name="connsiteY5" fmla="*/ 1502628 h 1502628"/>
              <a:gd name="connsiteX6" fmla="*/ 250443 w 3637330"/>
              <a:gd name="connsiteY6" fmla="*/ 1502628 h 1502628"/>
              <a:gd name="connsiteX7" fmla="*/ 0 w 3637330"/>
              <a:gd name="connsiteY7" fmla="*/ 1252185 h 1502628"/>
              <a:gd name="connsiteX8" fmla="*/ 0 w 3637330"/>
              <a:gd name="connsiteY8" fmla="*/ 250443 h 1502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37330" h="1502628">
                <a:moveTo>
                  <a:pt x="0" y="250443"/>
                </a:moveTo>
                <a:cubicBezTo>
                  <a:pt x="0" y="112127"/>
                  <a:pt x="112127" y="0"/>
                  <a:pt x="250443" y="0"/>
                </a:cubicBezTo>
                <a:lnTo>
                  <a:pt x="3386887" y="0"/>
                </a:lnTo>
                <a:cubicBezTo>
                  <a:pt x="3525203" y="0"/>
                  <a:pt x="3637330" y="112127"/>
                  <a:pt x="3637330" y="250443"/>
                </a:cubicBezTo>
                <a:lnTo>
                  <a:pt x="3637330" y="1252185"/>
                </a:lnTo>
                <a:cubicBezTo>
                  <a:pt x="3637330" y="1390501"/>
                  <a:pt x="3525203" y="1502628"/>
                  <a:pt x="3386887" y="1502628"/>
                </a:cubicBezTo>
                <a:lnTo>
                  <a:pt x="250443" y="1502628"/>
                </a:lnTo>
                <a:cubicBezTo>
                  <a:pt x="112127" y="1502628"/>
                  <a:pt x="0" y="1390501"/>
                  <a:pt x="0" y="1252185"/>
                </a:cubicBezTo>
                <a:lnTo>
                  <a:pt x="0" y="25044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8602" tIns="168602" rIns="168602" bIns="168602" numCol="1" spcCol="1270" anchor="ctr" anchorCtr="0">
            <a:noAutofit/>
          </a:bodyPr>
          <a:lstStyle/>
          <a:p>
            <a:pPr lvl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2000" b="1" kern="1200" dirty="0" smtClean="0"/>
              <a:t>Première</a:t>
            </a:r>
          </a:p>
          <a:p>
            <a:pPr lvl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2000" kern="1200" dirty="0" smtClean="0"/>
              <a:t>La société, les sociétés</a:t>
            </a:r>
            <a:endParaRPr lang="fr-FR" sz="2000" kern="1200" dirty="0"/>
          </a:p>
        </p:txBody>
      </p:sp>
      <p:sp>
        <p:nvSpPr>
          <p:cNvPr id="21" name="Forme libre 20"/>
          <p:cNvSpPr/>
          <p:nvPr/>
        </p:nvSpPr>
        <p:spPr>
          <a:xfrm>
            <a:off x="3218215" y="3741625"/>
            <a:ext cx="2379138" cy="1098515"/>
          </a:xfrm>
          <a:custGeom>
            <a:avLst/>
            <a:gdLst>
              <a:gd name="connsiteX0" fmla="*/ 0 w 3214432"/>
              <a:gd name="connsiteY0" fmla="*/ 255785 h 1534677"/>
              <a:gd name="connsiteX1" fmla="*/ 255785 w 3214432"/>
              <a:gd name="connsiteY1" fmla="*/ 0 h 1534677"/>
              <a:gd name="connsiteX2" fmla="*/ 2958647 w 3214432"/>
              <a:gd name="connsiteY2" fmla="*/ 0 h 1534677"/>
              <a:gd name="connsiteX3" fmla="*/ 3214432 w 3214432"/>
              <a:gd name="connsiteY3" fmla="*/ 255785 h 1534677"/>
              <a:gd name="connsiteX4" fmla="*/ 3214432 w 3214432"/>
              <a:gd name="connsiteY4" fmla="*/ 1278892 h 1534677"/>
              <a:gd name="connsiteX5" fmla="*/ 2958647 w 3214432"/>
              <a:gd name="connsiteY5" fmla="*/ 1534677 h 1534677"/>
              <a:gd name="connsiteX6" fmla="*/ 255785 w 3214432"/>
              <a:gd name="connsiteY6" fmla="*/ 1534677 h 1534677"/>
              <a:gd name="connsiteX7" fmla="*/ 0 w 3214432"/>
              <a:gd name="connsiteY7" fmla="*/ 1278892 h 1534677"/>
              <a:gd name="connsiteX8" fmla="*/ 0 w 3214432"/>
              <a:gd name="connsiteY8" fmla="*/ 255785 h 1534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14432" h="1534677">
                <a:moveTo>
                  <a:pt x="0" y="255785"/>
                </a:moveTo>
                <a:cubicBezTo>
                  <a:pt x="0" y="114519"/>
                  <a:pt x="114519" y="0"/>
                  <a:pt x="255785" y="0"/>
                </a:cubicBezTo>
                <a:lnTo>
                  <a:pt x="2958647" y="0"/>
                </a:lnTo>
                <a:cubicBezTo>
                  <a:pt x="3099913" y="0"/>
                  <a:pt x="3214432" y="114519"/>
                  <a:pt x="3214432" y="255785"/>
                </a:cubicBezTo>
                <a:lnTo>
                  <a:pt x="3214432" y="1278892"/>
                </a:lnTo>
                <a:cubicBezTo>
                  <a:pt x="3214432" y="1420158"/>
                  <a:pt x="3099913" y="1534677"/>
                  <a:pt x="2958647" y="1534677"/>
                </a:cubicBezTo>
                <a:lnTo>
                  <a:pt x="255785" y="1534677"/>
                </a:lnTo>
                <a:cubicBezTo>
                  <a:pt x="114519" y="1534677"/>
                  <a:pt x="0" y="1420158"/>
                  <a:pt x="0" y="1278892"/>
                </a:cubicBezTo>
                <a:lnTo>
                  <a:pt x="0" y="255785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0167" tIns="170167" rIns="170167" bIns="170167" numCol="1" spcCol="1270" anchor="ctr" anchorCtr="0">
            <a:noAutofit/>
          </a:bodyPr>
          <a:lstStyle/>
          <a:p>
            <a:pPr lvl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2000" b="1" kern="1200" dirty="0" smtClean="0"/>
              <a:t>Terminale</a:t>
            </a:r>
          </a:p>
          <a:p>
            <a:pPr lvl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2000" kern="1200" dirty="0" smtClean="0"/>
              <a:t>La démocratie, les démocraties</a:t>
            </a:r>
            <a:endParaRPr lang="fr-FR" sz="2000" kern="1200" dirty="0"/>
          </a:p>
        </p:txBody>
      </p:sp>
      <p:sp>
        <p:nvSpPr>
          <p:cNvPr id="22" name="Espace réservé du contenu 2"/>
          <p:cNvSpPr txBox="1">
            <a:spLocks/>
          </p:cNvSpPr>
          <p:nvPr/>
        </p:nvSpPr>
        <p:spPr>
          <a:xfrm>
            <a:off x="2309050" y="2393351"/>
            <a:ext cx="3676207" cy="1020264"/>
          </a:xfrm>
          <a:prstGeom prst="snip2DiagRect">
            <a:avLst/>
          </a:prstGeom>
          <a:solidFill>
            <a:schemeClr val="bg1">
              <a:alpha val="77000"/>
            </a:schemeClr>
          </a:solidFill>
          <a:ln w="19050">
            <a:solidFill>
              <a:schemeClr val="accent1">
                <a:lumMod val="50000"/>
              </a:schemeClr>
            </a:solidFill>
          </a:ln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600" dirty="0" smtClean="0"/>
              <a:t>Une thématique annuelle, deux axes de travail, des questionnements associés à des objets d’enseignement possibles</a:t>
            </a:r>
          </a:p>
        </p:txBody>
      </p:sp>
      <p:sp>
        <p:nvSpPr>
          <p:cNvPr id="24" name="Espace réservé du contenu 2"/>
          <p:cNvSpPr txBox="1">
            <a:spLocks/>
          </p:cNvSpPr>
          <p:nvPr/>
        </p:nvSpPr>
        <p:spPr>
          <a:xfrm>
            <a:off x="6597823" y="4424787"/>
            <a:ext cx="3863129" cy="1130811"/>
          </a:xfrm>
          <a:prstGeom prst="snip2DiagRect">
            <a:avLst/>
          </a:prstGeom>
          <a:solidFill>
            <a:schemeClr val="bg1">
              <a:alpha val="77000"/>
            </a:schemeClr>
          </a:solidFill>
          <a:ln w="19050">
            <a:solidFill>
              <a:schemeClr val="accent1">
                <a:lumMod val="50000"/>
              </a:schemeClr>
            </a:solidFill>
          </a:ln>
        </p:spPr>
        <p:txBody>
          <a:bodyPr>
            <a:normAutofit lnSpcReduction="10000"/>
          </a:bodyPr>
          <a:lstStyle>
            <a:defPPr>
              <a:defRPr lang="fr-FR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fr-FR" dirty="0"/>
              <a:t>Un « projet de l’année » valorisant l’initiative, la recherche, dans/hors la classe et l’établissement, formes multiples de restitution</a:t>
            </a:r>
          </a:p>
        </p:txBody>
      </p:sp>
      <p:sp>
        <p:nvSpPr>
          <p:cNvPr id="25" name="Espace réservé du contenu 2"/>
          <p:cNvSpPr txBox="1">
            <a:spLocks/>
          </p:cNvSpPr>
          <p:nvPr/>
        </p:nvSpPr>
        <p:spPr>
          <a:xfrm>
            <a:off x="422082" y="1294262"/>
            <a:ext cx="4476601" cy="1246607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fr-FR" dirty="0" smtClean="0"/>
          </a:p>
        </p:txBody>
      </p:sp>
      <p:sp>
        <p:nvSpPr>
          <p:cNvPr id="2" name="Rectangle 1"/>
          <p:cNvSpPr/>
          <p:nvPr/>
        </p:nvSpPr>
        <p:spPr>
          <a:xfrm>
            <a:off x="422082" y="1815801"/>
            <a:ext cx="3555782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fr-FR" b="1" dirty="0">
                <a:latin typeface="Calibri" panose="020F0502020204030204" pitchFamily="34" charset="0"/>
              </a:rPr>
              <a:t>pour chaque année (18h annuelles)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082" y="335318"/>
            <a:ext cx="4426080" cy="1304657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50433" y="2540869"/>
            <a:ext cx="377985" cy="3353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035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4" grpId="0" animBg="1"/>
      <p:bldP spid="25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617</TotalTime>
  <Words>181</Words>
  <Application>Microsoft Office PowerPoint</Application>
  <PresentationFormat>Grand écran</PresentationFormat>
  <Paragraphs>42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Archive</vt:lpstr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>Académie de Versailles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Florence Bouteloup</dc:creator>
  <cp:lastModifiedBy>Cecile Molliere</cp:lastModifiedBy>
  <cp:revision>73</cp:revision>
  <dcterms:created xsi:type="dcterms:W3CDTF">2019-01-30T08:43:38Z</dcterms:created>
  <dcterms:modified xsi:type="dcterms:W3CDTF">2019-02-19T15:49:15Z</dcterms:modified>
</cp:coreProperties>
</file>