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6" r:id="rId3"/>
    <p:sldId id="267" r:id="rId4"/>
    <p:sldId id="268" r:id="rId5"/>
    <p:sldId id="269"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102" y="432"/>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3520D-833A-4FFE-96CB-A4F5EC379A79}" type="datetimeFigureOut">
              <a:rPr lang="fr-FR" smtClean="0"/>
              <a:t>19/02/2019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14C5C-C6B3-4C03-8830-5B5D87832E9B}" type="slidenum">
              <a:rPr lang="fr-FR" smtClean="0"/>
              <a:t>‹N°›</a:t>
            </a:fld>
            <a:endParaRPr lang="fr-FR"/>
          </a:p>
        </p:txBody>
      </p:sp>
    </p:spTree>
    <p:extLst>
      <p:ext uri="{BB962C8B-B14F-4D97-AF65-F5344CB8AC3E}">
        <p14:creationId xmlns:p14="http://schemas.microsoft.com/office/powerpoint/2010/main" val="255952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78895"/>
            <a:ext cx="9144000" cy="840331"/>
          </a:xfrm>
        </p:spPr>
        <p:txBody>
          <a:bodyPr anchor="ctr">
            <a:normAutofit/>
          </a:bodyPr>
          <a:lstStyle>
            <a:lvl1pPr algn="ctr">
              <a:defRPr sz="4400">
                <a:latin typeface="Archive" panose="02000506040000020004" pitchFamily="50" charset="0"/>
              </a:defRPr>
            </a:lvl1pPr>
          </a:lstStyle>
          <a:p>
            <a:endParaRPr lang="fr-FR" dirty="0"/>
          </a:p>
        </p:txBody>
      </p:sp>
      <p:sp>
        <p:nvSpPr>
          <p:cNvPr id="3" name="Sous-titre 2"/>
          <p:cNvSpPr>
            <a:spLocks noGrp="1"/>
          </p:cNvSpPr>
          <p:nvPr>
            <p:ph type="subTitle" idx="1"/>
          </p:nvPr>
        </p:nvSpPr>
        <p:spPr>
          <a:xfrm>
            <a:off x="1524000" y="3400750"/>
            <a:ext cx="9144000" cy="1041251"/>
          </a:xfrm>
        </p:spPr>
        <p:txBody>
          <a:bodyPr anchor="ct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grpSp>
        <p:nvGrpSpPr>
          <p:cNvPr id="7" name="Groupe 6"/>
          <p:cNvGrpSpPr/>
          <p:nvPr userDrawn="1"/>
        </p:nvGrpSpPr>
        <p:grpSpPr>
          <a:xfrm>
            <a:off x="0" y="0"/>
            <a:ext cx="12192000" cy="1796902"/>
            <a:chOff x="0" y="0"/>
            <a:chExt cx="12192000" cy="1796902"/>
          </a:xfrm>
        </p:grpSpPr>
        <p:sp>
          <p:nvSpPr>
            <p:cNvPr id="8" name="Rectangle 7"/>
            <p:cNvSpPr/>
            <p:nvPr/>
          </p:nvSpPr>
          <p:spPr>
            <a:xfrm>
              <a:off x="0" y="0"/>
              <a:ext cx="12192000" cy="1796902"/>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stretch>
              <a:fillRect/>
            </a:stretch>
          </p:blipFill>
          <p:spPr>
            <a:xfrm>
              <a:off x="6705049" y="165151"/>
              <a:ext cx="2724841" cy="1382251"/>
            </a:xfrm>
            <a:prstGeom prst="rect">
              <a:avLst/>
            </a:prstGeom>
          </p:spPr>
        </p:pic>
        <p:pic>
          <p:nvPicPr>
            <p:cNvPr id="10" name="Image 9"/>
            <p:cNvPicPr>
              <a:picLocks noChangeAspect="1"/>
            </p:cNvPicPr>
            <p:nvPr/>
          </p:nvPicPr>
          <p:blipFill rotWithShape="1">
            <a:blip r:embed="rId3"/>
            <a:srcRect l="79101" t="8702" r="2747" b="68166"/>
            <a:stretch/>
          </p:blipFill>
          <p:spPr>
            <a:xfrm>
              <a:off x="9744162" y="542526"/>
              <a:ext cx="2295437" cy="711850"/>
            </a:xfrm>
            <a:prstGeom prst="rect">
              <a:avLst/>
            </a:prstGeom>
          </p:spPr>
        </p:pic>
        <p:sp>
          <p:nvSpPr>
            <p:cNvPr id="11" name="Rectangle 10"/>
            <p:cNvSpPr/>
            <p:nvPr/>
          </p:nvSpPr>
          <p:spPr>
            <a:xfrm>
              <a:off x="2940817" y="292921"/>
              <a:ext cx="783403" cy="698546"/>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0983" y="642194"/>
              <a:ext cx="6769052" cy="647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latin typeface="Archive" panose="02000506040000020004" pitchFamily="50" charset="0"/>
                </a:rPr>
                <a:t>LE NOUVEAU Lycée général et technologique</a:t>
              </a:r>
            </a:p>
          </p:txBody>
        </p:sp>
        <p:pic>
          <p:nvPicPr>
            <p:cNvPr id="13" name="Image 12"/>
            <p:cNvPicPr>
              <a:picLocks noChangeAspect="1"/>
            </p:cNvPicPr>
            <p:nvPr/>
          </p:nvPicPr>
          <p:blipFill rotWithShape="1">
            <a:blip r:embed="rId3"/>
            <a:srcRect l="9610" t="8702" r="77609" b="62724"/>
            <a:stretch/>
          </p:blipFill>
          <p:spPr>
            <a:xfrm>
              <a:off x="222457" y="51768"/>
              <a:ext cx="1036515" cy="563910"/>
            </a:xfrm>
            <a:prstGeom prst="rect">
              <a:avLst/>
            </a:prstGeom>
          </p:spPr>
        </p:pic>
      </p:grpSp>
      <p:pic>
        <p:nvPicPr>
          <p:cNvPr id="14" name="Imag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83221" y="5564778"/>
            <a:ext cx="1825557" cy="917024"/>
          </a:xfrm>
          <a:prstGeom prst="rect">
            <a:avLst/>
          </a:prstGeom>
        </p:spPr>
      </p:pic>
    </p:spTree>
    <p:extLst>
      <p:ext uri="{BB962C8B-B14F-4D97-AF65-F5344CB8AC3E}">
        <p14:creationId xmlns:p14="http://schemas.microsoft.com/office/powerpoint/2010/main" val="65202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3319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60552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rotWithShape="1">
          <a:blip r:embed="rId2"/>
          <a:srcRect l="1" r="3544"/>
          <a:stretch/>
        </p:blipFill>
        <p:spPr>
          <a:xfrm>
            <a:off x="11339338" y="-594"/>
            <a:ext cx="852662" cy="6858594"/>
          </a:xfrm>
          <a:prstGeom prst="rect">
            <a:avLst/>
          </a:prstGeom>
        </p:spPr>
      </p:pic>
      <p:sp>
        <p:nvSpPr>
          <p:cNvPr id="7" name="Titre 1"/>
          <p:cNvSpPr>
            <a:spLocks noGrp="1"/>
          </p:cNvSpPr>
          <p:nvPr>
            <p:ph type="ctrTitle"/>
          </p:nvPr>
        </p:nvSpPr>
        <p:spPr>
          <a:xfrm rot="16200000">
            <a:off x="10805960" y="5033246"/>
            <a:ext cx="2018846" cy="389590"/>
          </a:xfrm>
        </p:spPr>
        <p:txBody>
          <a:bodyPr anchor="ctr">
            <a:normAutofit/>
          </a:bodyPr>
          <a:lstStyle>
            <a:lvl1pPr algn="ctr">
              <a:defRPr sz="1100">
                <a:latin typeface="Archive" panose="02000506040000020004" pitchFamily="50" charset="0"/>
              </a:defRPr>
            </a:lvl1pPr>
          </a:lstStyle>
          <a:p>
            <a:endParaRPr lang="fr-FR" dirty="0"/>
          </a:p>
        </p:txBody>
      </p:sp>
      <p:sp>
        <p:nvSpPr>
          <p:cNvPr id="8" name="Sous-titre 2"/>
          <p:cNvSpPr>
            <a:spLocks noGrp="1"/>
          </p:cNvSpPr>
          <p:nvPr>
            <p:ph type="subTitle" idx="1"/>
          </p:nvPr>
        </p:nvSpPr>
        <p:spPr>
          <a:xfrm rot="16200000">
            <a:off x="10238517" y="2469990"/>
            <a:ext cx="3107666" cy="389590"/>
          </a:xfrm>
        </p:spPr>
        <p:txBody>
          <a:bodyPr anchor="ctr">
            <a:normAutofit/>
          </a:bodyPr>
          <a:lstStyle>
            <a:lvl1pPr marL="0" indent="0" algn="ctr">
              <a:buNone/>
              <a:defRPr sz="1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10972681" y="618682"/>
            <a:ext cx="1618436" cy="699042"/>
          </a:xfrm>
          <a:prstGeom prst="rect">
            <a:avLst/>
          </a:prstGeom>
        </p:spPr>
      </p:pic>
    </p:spTree>
    <p:extLst>
      <p:ext uri="{BB962C8B-B14F-4D97-AF65-F5344CB8AC3E}">
        <p14:creationId xmlns:p14="http://schemas.microsoft.com/office/powerpoint/2010/main" val="237864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9692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54766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18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930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104313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0859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405589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377C9-1544-4635-A66C-685022EEEB61}" type="slidenum">
              <a:rPr lang="fr-FR" smtClean="0"/>
              <a:pPr/>
              <a:t>‹N°›</a:t>
            </a:fld>
            <a:endParaRPr lang="fr-FR"/>
          </a:p>
        </p:txBody>
      </p:sp>
    </p:spTree>
    <p:extLst>
      <p:ext uri="{BB962C8B-B14F-4D97-AF65-F5344CB8AC3E}">
        <p14:creationId xmlns:p14="http://schemas.microsoft.com/office/powerpoint/2010/main" val="104573812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25170" y="3774575"/>
            <a:ext cx="6096000" cy="523220"/>
          </a:xfrm>
          <a:prstGeom prst="rect">
            <a:avLst/>
          </a:prstGeom>
        </p:spPr>
        <p:txBody>
          <a:bodyPr>
            <a:spAutoFit/>
          </a:bodyPr>
          <a:lstStyle/>
          <a:p>
            <a:pPr algn="ctr"/>
            <a:r>
              <a:rPr lang="fr-FR" sz="2800" dirty="0" smtClean="0"/>
              <a:t>Enseignement de spécialité</a:t>
            </a:r>
            <a:endParaRPr lang="fr-FR" sz="2800" dirty="0"/>
          </a:p>
        </p:txBody>
      </p:sp>
      <p:pic>
        <p:nvPicPr>
          <p:cNvPr id="5" name="Image 4"/>
          <p:cNvPicPr>
            <a:picLocks noChangeAspect="1"/>
          </p:cNvPicPr>
          <p:nvPr/>
        </p:nvPicPr>
        <p:blipFill>
          <a:blip r:embed="rId2"/>
          <a:stretch>
            <a:fillRect/>
          </a:stretch>
        </p:blipFill>
        <p:spPr>
          <a:xfrm>
            <a:off x="1439745" y="2716866"/>
            <a:ext cx="9364268" cy="1182727"/>
          </a:xfrm>
          <a:prstGeom prst="rect">
            <a:avLst/>
          </a:prstGeom>
        </p:spPr>
      </p:pic>
    </p:spTree>
    <p:extLst>
      <p:ext uri="{BB962C8B-B14F-4D97-AF65-F5344CB8AC3E}">
        <p14:creationId xmlns:p14="http://schemas.microsoft.com/office/powerpoint/2010/main" val="216841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27569" y="451858"/>
            <a:ext cx="9455527" cy="6435600"/>
          </a:xfrm>
          <a:prstGeom prst="rect">
            <a:avLst/>
          </a:prstGeom>
          <a:noFill/>
        </p:spPr>
      </p:sp>
      <p:sp>
        <p:nvSpPr>
          <p:cNvPr id="54" name="Rectangle 53"/>
          <p:cNvSpPr/>
          <p:nvPr/>
        </p:nvSpPr>
        <p:spPr>
          <a:xfrm rot="16200000">
            <a:off x="10823681" y="4975658"/>
            <a:ext cx="2100255" cy="261610"/>
          </a:xfrm>
          <a:prstGeom prst="rect">
            <a:avLst/>
          </a:prstGeom>
        </p:spPr>
        <p:txBody>
          <a:bodyPr wrap="none">
            <a:spAutoFit/>
          </a:bodyPr>
          <a:lstStyle/>
          <a:p>
            <a:r>
              <a:rPr lang="fr-FR" altLang="fr-FR" sz="1100" dirty="0">
                <a:ea typeface="ＭＳ Ｐゴシック" charset="-128"/>
              </a:rPr>
              <a:t>DROIT ET ECONOMIE – 1</a:t>
            </a:r>
            <a:r>
              <a:rPr lang="fr-FR" altLang="fr-FR" sz="1100" baseline="30000" dirty="0">
                <a:ea typeface="ＭＳ Ｐゴシック" charset="-128"/>
              </a:rPr>
              <a:t>ère</a:t>
            </a:r>
            <a:r>
              <a:rPr lang="fr-FR" altLang="fr-FR" sz="1100" dirty="0">
                <a:ea typeface="ＭＳ Ｐゴシック" charset="-128"/>
              </a:rPr>
              <a:t> STMG</a:t>
            </a:r>
            <a:endParaRPr lang="fr-FR" sz="1100" dirty="0"/>
          </a:p>
        </p:txBody>
      </p:sp>
      <p:sp>
        <p:nvSpPr>
          <p:cNvPr id="2" name="Rectangle 1"/>
          <p:cNvSpPr/>
          <p:nvPr/>
        </p:nvSpPr>
        <p:spPr>
          <a:xfrm>
            <a:off x="1767662" y="1851223"/>
            <a:ext cx="8741114" cy="4093428"/>
          </a:xfrm>
          <a:prstGeom prst="rect">
            <a:avLst/>
          </a:prstGeom>
        </p:spPr>
        <p:txBody>
          <a:bodyPr wrap="square">
            <a:spAutoFit/>
          </a:bodyPr>
          <a:lstStyle/>
          <a:p>
            <a:pPr marL="0" lvl="1" algn="just">
              <a:defRPr/>
            </a:pPr>
            <a:r>
              <a:rPr lang="fr-FR" sz="2000" b="1" dirty="0"/>
              <a:t>Cette nouvelle appellation a vocation à souligner la place croissante des problématiques juridiques dans la vie des organisations tout en étudiant les mécanismes économiques.</a:t>
            </a:r>
          </a:p>
          <a:p>
            <a:pPr lvl="1" algn="just">
              <a:buFont typeface="Arial" charset="0"/>
              <a:buChar char="–"/>
              <a:defRPr/>
            </a:pPr>
            <a:endParaRPr lang="fr-FR" sz="2000" dirty="0"/>
          </a:p>
          <a:p>
            <a:pPr>
              <a:defRPr/>
            </a:pPr>
            <a:r>
              <a:rPr lang="fr-FR" sz="2000" dirty="0"/>
              <a:t>L’objectif de cet enseignement est de :</a:t>
            </a:r>
          </a:p>
          <a:p>
            <a:pPr>
              <a:buFont typeface="Arial" charset="0"/>
              <a:buChar char="•"/>
              <a:defRPr/>
            </a:pPr>
            <a:endParaRPr lang="fr-FR" sz="2000" dirty="0"/>
          </a:p>
          <a:p>
            <a:pPr marL="800100" lvl="1" indent="-342900" algn="just">
              <a:buClr>
                <a:schemeClr val="accent5">
                  <a:lumMod val="40000"/>
                  <a:lumOff val="60000"/>
                </a:schemeClr>
              </a:buClr>
              <a:buSzPct val="110000"/>
              <a:buFont typeface="Wingdings" panose="05000000000000000000" pitchFamily="2" charset="2"/>
              <a:buChar char="§"/>
              <a:defRPr/>
            </a:pPr>
            <a:r>
              <a:rPr lang="fr-FR" sz="2000" dirty="0"/>
              <a:t>former des citoyens conscients des règles et des mécanismes juridiques qui régissent le fonctionnement de la société et les rapports entre les personnes ainsi que les enjeux économiques, sociaux et environnementaux liés à la croissance et au développement ; </a:t>
            </a:r>
            <a:endParaRPr lang="fr-FR" sz="2000" dirty="0" smtClean="0"/>
          </a:p>
          <a:p>
            <a:pPr marL="800100" lvl="1" indent="-342900" algn="just">
              <a:buClr>
                <a:schemeClr val="accent5">
                  <a:lumMod val="40000"/>
                  <a:lumOff val="60000"/>
                </a:schemeClr>
              </a:buClr>
              <a:buSzPct val="110000"/>
              <a:buFont typeface="Wingdings" panose="05000000000000000000" pitchFamily="2" charset="2"/>
              <a:buChar char="§"/>
              <a:defRPr/>
            </a:pPr>
            <a:endParaRPr lang="fr-FR" sz="2000" dirty="0"/>
          </a:p>
          <a:p>
            <a:pPr marL="800100" lvl="1" indent="-342900" algn="just">
              <a:buClr>
                <a:schemeClr val="accent5">
                  <a:lumMod val="40000"/>
                  <a:lumOff val="60000"/>
                </a:schemeClr>
              </a:buClr>
              <a:buSzPct val="110000"/>
              <a:buFont typeface="Wingdings" panose="05000000000000000000" pitchFamily="2" charset="2"/>
              <a:buChar char="§"/>
              <a:defRPr/>
            </a:pPr>
            <a:r>
              <a:rPr lang="fr-FR" sz="2000" dirty="0"/>
              <a:t>favoriser des poursuites d’études après le baccalauréat où ces disciplines et la méthodologie qu’elles mobilisent occupent une place importante.</a:t>
            </a:r>
            <a:endParaRPr lang="fr-FR" altLang="fr-FR" sz="2000" dirty="0">
              <a:ea typeface="ＭＳ Ｐゴシック" charset="-128"/>
            </a:endParaRPr>
          </a:p>
        </p:txBody>
      </p:sp>
      <p:pic>
        <p:nvPicPr>
          <p:cNvPr id="5" name="Image 4"/>
          <p:cNvPicPr>
            <a:picLocks noChangeAspect="1"/>
          </p:cNvPicPr>
          <p:nvPr/>
        </p:nvPicPr>
        <p:blipFill>
          <a:blip r:embed="rId2"/>
          <a:stretch>
            <a:fillRect/>
          </a:stretch>
        </p:blipFill>
        <p:spPr>
          <a:xfrm>
            <a:off x="722912" y="150675"/>
            <a:ext cx="2609314" cy="1329043"/>
          </a:xfrm>
          <a:prstGeom prst="rect">
            <a:avLst/>
          </a:prstGeom>
        </p:spPr>
      </p:pic>
    </p:spTree>
    <p:extLst>
      <p:ext uri="{BB962C8B-B14F-4D97-AF65-F5344CB8AC3E}">
        <p14:creationId xmlns:p14="http://schemas.microsoft.com/office/powerpoint/2010/main" val="398412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rot="16200000">
            <a:off x="10823681" y="4975658"/>
            <a:ext cx="2100255" cy="261610"/>
          </a:xfrm>
          <a:prstGeom prst="rect">
            <a:avLst/>
          </a:prstGeom>
        </p:spPr>
        <p:txBody>
          <a:bodyPr wrap="none">
            <a:spAutoFit/>
          </a:bodyPr>
          <a:lstStyle/>
          <a:p>
            <a:r>
              <a:rPr lang="fr-FR" altLang="fr-FR" sz="1100" dirty="0">
                <a:ea typeface="ＭＳ Ｐゴシック" charset="-128"/>
              </a:rPr>
              <a:t>DROIT ET ECONOMIE – 1</a:t>
            </a:r>
            <a:r>
              <a:rPr lang="fr-FR" altLang="fr-FR" sz="1100" baseline="30000" dirty="0">
                <a:ea typeface="ＭＳ Ｐゴシック" charset="-128"/>
              </a:rPr>
              <a:t>ère</a:t>
            </a:r>
            <a:r>
              <a:rPr lang="fr-FR" altLang="fr-FR" sz="1100" dirty="0">
                <a:ea typeface="ＭＳ Ｐゴシック" charset="-128"/>
              </a:rPr>
              <a:t> STMG</a:t>
            </a:r>
            <a:endParaRPr lang="fr-FR" sz="1100" dirty="0"/>
          </a:p>
        </p:txBody>
      </p:sp>
      <p:sp>
        <p:nvSpPr>
          <p:cNvPr id="2" name="Rectangle 1"/>
          <p:cNvSpPr/>
          <p:nvPr/>
        </p:nvSpPr>
        <p:spPr>
          <a:xfrm>
            <a:off x="1767661" y="1379129"/>
            <a:ext cx="9150547" cy="4324261"/>
          </a:xfrm>
          <a:prstGeom prst="rect">
            <a:avLst/>
          </a:prstGeom>
        </p:spPr>
        <p:txBody>
          <a:bodyPr wrap="square">
            <a:spAutoFit/>
          </a:bodyPr>
          <a:lstStyle/>
          <a:p>
            <a:pPr algn="ctr">
              <a:defRPr/>
            </a:pPr>
            <a:endParaRPr lang="fr-FR" altLang="fr-FR" sz="2000" dirty="0">
              <a:ea typeface="ＭＳ Ｐゴシック" charset="-128"/>
            </a:endParaRPr>
          </a:p>
          <a:p>
            <a:pPr>
              <a:defRPr/>
            </a:pPr>
            <a:r>
              <a:rPr lang="fr-FR" sz="2000" b="1" dirty="0"/>
              <a:t>Changements majeurs </a:t>
            </a:r>
            <a:r>
              <a:rPr lang="fr-FR" sz="2000" b="1" dirty="0" smtClean="0"/>
              <a:t>:</a:t>
            </a:r>
          </a:p>
          <a:p>
            <a:pPr>
              <a:defRPr/>
            </a:pPr>
            <a:endParaRPr lang="fr-FR" sz="2000" b="1" dirty="0"/>
          </a:p>
          <a:p>
            <a:pPr marL="342900" indent="-342900">
              <a:buFont typeface="Wingdings 3" panose="05040102010807070707" pitchFamily="18" charset="2"/>
              <a:buChar char="´"/>
              <a:defRPr/>
            </a:pPr>
            <a:r>
              <a:rPr lang="fr-FR" sz="2000" dirty="0" smtClean="0"/>
              <a:t>Les </a:t>
            </a:r>
            <a:r>
              <a:rPr lang="fr-FR" sz="2000" dirty="0"/>
              <a:t>programmes intègrent les </a:t>
            </a:r>
            <a:r>
              <a:rPr lang="fr-FR" sz="2000" b="1" dirty="0"/>
              <a:t>évolutions juridiques et économiques les plus significatives </a:t>
            </a:r>
            <a:r>
              <a:rPr lang="fr-FR" sz="2000" dirty="0"/>
              <a:t>: </a:t>
            </a:r>
          </a:p>
          <a:p>
            <a:pPr marL="1257300" lvl="2" indent="-342900" algn="just">
              <a:spcBef>
                <a:spcPts val="600"/>
              </a:spcBef>
              <a:buClr>
                <a:schemeClr val="accent5">
                  <a:lumMod val="40000"/>
                  <a:lumOff val="60000"/>
                </a:schemeClr>
              </a:buClr>
              <a:buSzPct val="110000"/>
              <a:buFont typeface="Wingdings" panose="05000000000000000000" pitchFamily="2" charset="2"/>
              <a:buChar char="§"/>
              <a:defRPr/>
            </a:pPr>
            <a:r>
              <a:rPr lang="fr-FR" sz="2000" dirty="0"/>
              <a:t>le droit de la personne avec la mise en place du règlement général de protection des données (RGPD),  </a:t>
            </a:r>
          </a:p>
          <a:p>
            <a:pPr marL="1257300" lvl="2" indent="-342900" algn="just">
              <a:spcBef>
                <a:spcPts val="600"/>
              </a:spcBef>
              <a:buClr>
                <a:schemeClr val="accent5">
                  <a:lumMod val="40000"/>
                  <a:lumOff val="60000"/>
                </a:schemeClr>
              </a:buClr>
              <a:buSzPct val="110000"/>
              <a:buFont typeface="Wingdings" panose="05000000000000000000" pitchFamily="2" charset="2"/>
              <a:buChar char="§"/>
              <a:defRPr/>
            </a:pPr>
            <a:r>
              <a:rPr lang="fr-FR" sz="2000" dirty="0"/>
              <a:t>l’importance des biens publics au niveau national et au niveau international, </a:t>
            </a:r>
          </a:p>
          <a:p>
            <a:pPr marL="1257300" lvl="2" indent="-342900" algn="just">
              <a:spcBef>
                <a:spcPts val="600"/>
              </a:spcBef>
              <a:buClr>
                <a:schemeClr val="accent5">
                  <a:lumMod val="40000"/>
                  <a:lumOff val="60000"/>
                </a:schemeClr>
              </a:buClr>
              <a:buSzPct val="110000"/>
              <a:buFont typeface="Wingdings" panose="05000000000000000000" pitchFamily="2" charset="2"/>
              <a:buChar char="§"/>
              <a:defRPr/>
            </a:pPr>
            <a:r>
              <a:rPr lang="fr-FR" sz="2000" dirty="0"/>
              <a:t>les nouvelles formes de </a:t>
            </a:r>
            <a:r>
              <a:rPr lang="fr-FR" sz="2000" dirty="0" smtClean="0"/>
              <a:t>monnaie.</a:t>
            </a:r>
          </a:p>
          <a:p>
            <a:pPr lvl="2" algn="just">
              <a:buFont typeface="Arial" charset="0"/>
              <a:buChar char="•"/>
              <a:defRPr/>
            </a:pPr>
            <a:endParaRPr lang="fr-FR" sz="2000" dirty="0"/>
          </a:p>
          <a:p>
            <a:pPr marL="342900" lvl="2" indent="-342900" algn="just">
              <a:buFont typeface="Wingdings 3" panose="05040102010807070707" pitchFamily="18" charset="2"/>
              <a:buChar char="´"/>
              <a:defRPr/>
            </a:pPr>
            <a:r>
              <a:rPr lang="fr-FR" sz="2000" dirty="0" smtClean="0"/>
              <a:t>Les </a:t>
            </a:r>
            <a:r>
              <a:rPr lang="fr-FR" sz="2000" dirty="0"/>
              <a:t>programmes prennent appui sur </a:t>
            </a:r>
            <a:r>
              <a:rPr lang="fr-FR" sz="2000" b="1" dirty="0"/>
              <a:t>l’analyse de ressources authentiques et actuelles </a:t>
            </a:r>
            <a:r>
              <a:rPr lang="fr-FR" sz="2000" dirty="0"/>
              <a:t>(arrêts, données statistiques etc.). </a:t>
            </a:r>
          </a:p>
        </p:txBody>
      </p:sp>
      <p:pic>
        <p:nvPicPr>
          <p:cNvPr id="5" name="Image 4"/>
          <p:cNvPicPr>
            <a:picLocks noChangeAspect="1"/>
          </p:cNvPicPr>
          <p:nvPr/>
        </p:nvPicPr>
        <p:blipFill>
          <a:blip r:embed="rId2"/>
          <a:stretch>
            <a:fillRect/>
          </a:stretch>
        </p:blipFill>
        <p:spPr>
          <a:xfrm>
            <a:off x="942866" y="133422"/>
            <a:ext cx="2694666" cy="1329043"/>
          </a:xfrm>
          <a:prstGeom prst="rect">
            <a:avLst/>
          </a:prstGeom>
        </p:spPr>
      </p:pic>
    </p:spTree>
    <p:extLst>
      <p:ext uri="{BB962C8B-B14F-4D97-AF65-F5344CB8AC3E}">
        <p14:creationId xmlns:p14="http://schemas.microsoft.com/office/powerpoint/2010/main" val="466634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27569" y="451858"/>
            <a:ext cx="9455527" cy="6435600"/>
          </a:xfrm>
          <a:prstGeom prst="rect">
            <a:avLst/>
          </a:prstGeom>
          <a:noFill/>
        </p:spPr>
      </p:sp>
      <p:sp>
        <p:nvSpPr>
          <p:cNvPr id="54" name="Rectangle 53"/>
          <p:cNvSpPr/>
          <p:nvPr/>
        </p:nvSpPr>
        <p:spPr>
          <a:xfrm rot="16200000">
            <a:off x="10823681" y="4975658"/>
            <a:ext cx="2100255" cy="261610"/>
          </a:xfrm>
          <a:prstGeom prst="rect">
            <a:avLst/>
          </a:prstGeom>
        </p:spPr>
        <p:txBody>
          <a:bodyPr wrap="none">
            <a:spAutoFit/>
          </a:bodyPr>
          <a:lstStyle/>
          <a:p>
            <a:r>
              <a:rPr lang="fr-FR" altLang="fr-FR" sz="1100" dirty="0">
                <a:ea typeface="ＭＳ Ｐゴシック" charset="-128"/>
              </a:rPr>
              <a:t>DROIT ET ECONOMIE – 1</a:t>
            </a:r>
            <a:r>
              <a:rPr lang="fr-FR" altLang="fr-FR" sz="1100" baseline="30000" dirty="0">
                <a:ea typeface="ＭＳ Ｐゴシック" charset="-128"/>
              </a:rPr>
              <a:t>ère</a:t>
            </a:r>
            <a:r>
              <a:rPr lang="fr-FR" altLang="fr-FR" sz="1100" dirty="0">
                <a:ea typeface="ＭＳ Ｐゴシック" charset="-128"/>
              </a:rPr>
              <a:t> STMG</a:t>
            </a:r>
            <a:endParaRPr lang="fr-FR" sz="1100" dirty="0"/>
          </a:p>
        </p:txBody>
      </p:sp>
      <p:sp>
        <p:nvSpPr>
          <p:cNvPr id="2" name="Rectangle 1"/>
          <p:cNvSpPr/>
          <p:nvPr/>
        </p:nvSpPr>
        <p:spPr>
          <a:xfrm>
            <a:off x="723486" y="1492546"/>
            <a:ext cx="10071894" cy="1985159"/>
          </a:xfrm>
          <a:prstGeom prst="rect">
            <a:avLst/>
          </a:prstGeom>
        </p:spPr>
        <p:txBody>
          <a:bodyPr wrap="square">
            <a:spAutoFit/>
          </a:bodyPr>
          <a:lstStyle/>
          <a:p>
            <a:pPr marL="1200150" lvl="2" indent="-285750" algn="just">
              <a:spcAft>
                <a:spcPts val="600"/>
              </a:spcAft>
              <a:buClr>
                <a:schemeClr val="accent5">
                  <a:lumMod val="40000"/>
                  <a:lumOff val="60000"/>
                </a:schemeClr>
              </a:buClr>
              <a:buSzPct val="110000"/>
              <a:buFont typeface="Wingdings" panose="05000000000000000000" pitchFamily="2" charset="2"/>
              <a:buChar char="§"/>
              <a:defRPr/>
            </a:pPr>
            <a:r>
              <a:rPr lang="fr-FR" b="1" dirty="0" smtClean="0"/>
              <a:t>Thème </a:t>
            </a:r>
            <a:r>
              <a:rPr lang="fr-FR" b="1" dirty="0"/>
              <a:t>1 «  Qu’est-ce que le droit ? » </a:t>
            </a:r>
            <a:r>
              <a:rPr lang="fr-FR" dirty="0"/>
              <a:t>aborde les règles de droit nationales et européennes , leur diversité et vise à montrer qu’elles constituent un ensemble normatif cohérent.</a:t>
            </a:r>
          </a:p>
          <a:p>
            <a:pPr marL="1200150" lvl="2" indent="-285750" algn="just">
              <a:spcAft>
                <a:spcPts val="600"/>
              </a:spcAft>
              <a:buClr>
                <a:schemeClr val="accent5">
                  <a:lumMod val="40000"/>
                  <a:lumOff val="60000"/>
                </a:schemeClr>
              </a:buClr>
              <a:buSzPct val="110000"/>
              <a:buFont typeface="Wingdings" panose="05000000000000000000" pitchFamily="2" charset="2"/>
              <a:buChar char="§"/>
              <a:defRPr/>
            </a:pPr>
            <a:r>
              <a:rPr lang="fr-FR" b="1" dirty="0"/>
              <a:t>Thème 2, « Comment le droit permet-il de régler un litige ? »</a:t>
            </a:r>
            <a:r>
              <a:rPr lang="fr-FR" dirty="0"/>
              <a:t> vise à montrer que le service public de la justice obéit à des principes et que le procès se déroule selon une procédure.</a:t>
            </a:r>
          </a:p>
          <a:p>
            <a:pPr marL="1200150" lvl="2" indent="-285750" algn="just">
              <a:spcAft>
                <a:spcPts val="600"/>
              </a:spcAft>
              <a:buClr>
                <a:schemeClr val="accent5">
                  <a:lumMod val="40000"/>
                  <a:lumOff val="60000"/>
                </a:schemeClr>
              </a:buClr>
              <a:buSzPct val="110000"/>
              <a:buFont typeface="Wingdings" panose="05000000000000000000" pitchFamily="2" charset="2"/>
              <a:buChar char="§"/>
              <a:defRPr/>
            </a:pPr>
            <a:r>
              <a:rPr lang="fr-FR" b="1" dirty="0"/>
              <a:t>Thème 3, « Qui peut faire valoir ses droits ? » </a:t>
            </a:r>
            <a:r>
              <a:rPr lang="fr-FR" dirty="0"/>
              <a:t>aborde la personnalité juridique.</a:t>
            </a:r>
          </a:p>
          <a:p>
            <a:pPr marL="1200150" lvl="2" indent="-285750" algn="just">
              <a:spcAft>
                <a:spcPts val="600"/>
              </a:spcAft>
              <a:buClr>
                <a:schemeClr val="accent5">
                  <a:lumMod val="40000"/>
                  <a:lumOff val="60000"/>
                </a:schemeClr>
              </a:buClr>
              <a:buSzPct val="110000"/>
              <a:buFont typeface="Wingdings" panose="05000000000000000000" pitchFamily="2" charset="2"/>
              <a:buChar char="§"/>
              <a:defRPr/>
            </a:pPr>
            <a:r>
              <a:rPr lang="fr-FR" b="1" dirty="0"/>
              <a:t>Thème 4, « Quels sont les droits reconnus aux personnes ? »</a:t>
            </a:r>
            <a:r>
              <a:rPr lang="fr-FR" dirty="0"/>
              <a:t> aborde les droits </a:t>
            </a:r>
            <a:r>
              <a:rPr lang="fr-FR" dirty="0" smtClean="0"/>
              <a:t>subjectifs.</a:t>
            </a:r>
            <a:endParaRPr lang="fr-FR" b="1" dirty="0"/>
          </a:p>
        </p:txBody>
      </p:sp>
      <p:grpSp>
        <p:nvGrpSpPr>
          <p:cNvPr id="6" name="Groupe 5"/>
          <p:cNvGrpSpPr/>
          <p:nvPr/>
        </p:nvGrpSpPr>
        <p:grpSpPr>
          <a:xfrm>
            <a:off x="600502" y="3504295"/>
            <a:ext cx="10194878" cy="2834461"/>
            <a:chOff x="600502" y="3504295"/>
            <a:chExt cx="10194878" cy="2834461"/>
          </a:xfrm>
        </p:grpSpPr>
        <p:sp>
          <p:nvSpPr>
            <p:cNvPr id="4" name="Rectangle 3"/>
            <p:cNvSpPr/>
            <p:nvPr/>
          </p:nvSpPr>
          <p:spPr>
            <a:xfrm>
              <a:off x="600502" y="3937649"/>
              <a:ext cx="10194878" cy="24011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spcAft>
                  <a:spcPts val="600"/>
                </a:spcAft>
                <a:buClr>
                  <a:schemeClr val="accent5">
                    <a:lumMod val="40000"/>
                    <a:lumOff val="60000"/>
                  </a:schemeClr>
                </a:buClr>
                <a:buSzPct val="110000"/>
                <a:defRPr/>
              </a:pPr>
              <a:r>
                <a:rPr lang="fr-FR" b="1" dirty="0" smtClean="0">
                  <a:solidFill>
                    <a:schemeClr val="tx1"/>
                  </a:solidFill>
                </a:rPr>
                <a:t/>
              </a:r>
              <a:br>
                <a:rPr lang="fr-FR" b="1" dirty="0" smtClean="0">
                  <a:solidFill>
                    <a:schemeClr val="tx1"/>
                  </a:solidFill>
                </a:rPr>
              </a:br>
              <a:r>
                <a:rPr lang="fr-FR" b="1" dirty="0" smtClean="0">
                  <a:solidFill>
                    <a:schemeClr val="tx1"/>
                  </a:solidFill>
                </a:rPr>
                <a:t>Les méthodes </a:t>
              </a:r>
              <a:r>
                <a:rPr lang="fr-FR" b="1" dirty="0">
                  <a:solidFill>
                    <a:schemeClr val="tx1"/>
                  </a:solidFill>
                </a:rPr>
                <a:t>de travail </a:t>
              </a:r>
              <a:r>
                <a:rPr lang="fr-FR" b="1" dirty="0" smtClean="0">
                  <a:solidFill>
                    <a:schemeClr val="tx1"/>
                  </a:solidFill>
                </a:rPr>
                <a:t>préconisées </a:t>
              </a:r>
              <a:r>
                <a:rPr lang="fr-FR" b="1" dirty="0">
                  <a:solidFill>
                    <a:schemeClr val="tx1"/>
                  </a:solidFill>
                </a:rPr>
                <a:t>sont </a:t>
              </a:r>
              <a:r>
                <a:rPr lang="fr-FR" dirty="0">
                  <a:solidFill>
                    <a:schemeClr val="tx1"/>
                  </a:solidFill>
                </a:rPr>
                <a:t>: </a:t>
              </a:r>
            </a:p>
            <a:p>
              <a:pPr marL="285750" lvl="2" indent="-285750" algn="just">
                <a:buFont typeface="Calibri" panose="020F0502020204030204" pitchFamily="34" charset="0"/>
                <a:buChar char="−"/>
                <a:defRPr/>
              </a:pPr>
              <a:r>
                <a:rPr lang="fr-FR" dirty="0">
                  <a:solidFill>
                    <a:schemeClr val="tx1"/>
                  </a:solidFill>
                </a:rPr>
                <a:t>L’exploitation de supports numériques ou audiovisuels, des visites et témoignages permettent de compléter la formation des élèves.</a:t>
              </a:r>
            </a:p>
            <a:p>
              <a:pPr marL="285750" lvl="2" indent="-285750" algn="just">
                <a:buFont typeface="Calibri" panose="020F0502020204030204" pitchFamily="34" charset="0"/>
                <a:buChar char="−"/>
                <a:defRPr/>
              </a:pPr>
              <a:r>
                <a:rPr lang="fr-FR" dirty="0">
                  <a:solidFill>
                    <a:schemeClr val="tx1"/>
                  </a:solidFill>
                </a:rPr>
                <a:t>La mise à disposition de salles équipées, de matériels et de ressources numériques est nécessaire à la mise en activité des élèves.</a:t>
              </a:r>
            </a:p>
            <a:p>
              <a:pPr marL="285750" lvl="2" indent="-285750" algn="just">
                <a:buFont typeface="Calibri" panose="020F0502020204030204" pitchFamily="34" charset="0"/>
                <a:buChar char="−"/>
                <a:defRPr/>
              </a:pPr>
              <a:r>
                <a:rPr lang="fr-FR" dirty="0">
                  <a:solidFill>
                    <a:schemeClr val="tx1"/>
                  </a:solidFill>
                </a:rPr>
                <a:t>Les capacités développées portent sur l’analyse de situations juridiques, l’identification des règles juridiques pertinentes pour soutenir les prétentions des parties et la construction d’une argumentation cohérente, avec la ou les solutions envisagées.</a:t>
              </a:r>
            </a:p>
            <a:p>
              <a:pPr algn="ctr"/>
              <a:endParaRPr lang="fr-FR" dirty="0">
                <a:solidFill>
                  <a:schemeClr val="tx1"/>
                </a:solidFill>
              </a:endParaRPr>
            </a:p>
          </p:txBody>
        </p:sp>
        <p:sp>
          <p:nvSpPr>
            <p:cNvPr id="5" name="Rectangle 4"/>
            <p:cNvSpPr/>
            <p:nvPr/>
          </p:nvSpPr>
          <p:spPr>
            <a:xfrm>
              <a:off x="5616054" y="3504295"/>
              <a:ext cx="163774" cy="1653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a:stCxn id="5" idx="2"/>
              <a:endCxn id="4" idx="0"/>
            </p:cNvCxnSpPr>
            <p:nvPr/>
          </p:nvCxnSpPr>
          <p:spPr>
            <a:xfrm>
              <a:off x="5697941" y="3669658"/>
              <a:ext cx="0" cy="267991"/>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Image 8"/>
          <p:cNvPicPr>
            <a:picLocks noChangeAspect="1"/>
          </p:cNvPicPr>
          <p:nvPr/>
        </p:nvPicPr>
        <p:blipFill>
          <a:blip r:embed="rId2"/>
          <a:stretch>
            <a:fillRect/>
          </a:stretch>
        </p:blipFill>
        <p:spPr>
          <a:xfrm>
            <a:off x="723486" y="132754"/>
            <a:ext cx="3310415" cy="1310754"/>
          </a:xfrm>
          <a:prstGeom prst="rect">
            <a:avLst/>
          </a:prstGeom>
        </p:spPr>
      </p:pic>
    </p:spTree>
    <p:extLst>
      <p:ext uri="{BB962C8B-B14F-4D97-AF65-F5344CB8AC3E}">
        <p14:creationId xmlns:p14="http://schemas.microsoft.com/office/powerpoint/2010/main" val="3647062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27569" y="451858"/>
            <a:ext cx="9455527" cy="6435600"/>
          </a:xfrm>
          <a:prstGeom prst="rect">
            <a:avLst/>
          </a:prstGeom>
          <a:noFill/>
        </p:spPr>
      </p:sp>
      <p:sp>
        <p:nvSpPr>
          <p:cNvPr id="54" name="Rectangle 53"/>
          <p:cNvSpPr/>
          <p:nvPr/>
        </p:nvSpPr>
        <p:spPr>
          <a:xfrm rot="16200000">
            <a:off x="10823681" y="4975658"/>
            <a:ext cx="2100255" cy="261610"/>
          </a:xfrm>
          <a:prstGeom prst="rect">
            <a:avLst/>
          </a:prstGeom>
        </p:spPr>
        <p:txBody>
          <a:bodyPr wrap="none">
            <a:spAutoFit/>
          </a:bodyPr>
          <a:lstStyle/>
          <a:p>
            <a:r>
              <a:rPr lang="fr-FR" altLang="fr-FR" sz="1100" dirty="0">
                <a:ea typeface="ＭＳ Ｐゴシック" charset="-128"/>
              </a:rPr>
              <a:t>DROIT ET ECONOMIE – 1</a:t>
            </a:r>
            <a:r>
              <a:rPr lang="fr-FR" altLang="fr-FR" sz="1100" baseline="30000" dirty="0">
                <a:ea typeface="ＭＳ Ｐゴシック" charset="-128"/>
              </a:rPr>
              <a:t>ère</a:t>
            </a:r>
            <a:r>
              <a:rPr lang="fr-FR" altLang="fr-FR" sz="1100" dirty="0">
                <a:ea typeface="ＭＳ Ｐゴシック" charset="-128"/>
              </a:rPr>
              <a:t> STMG</a:t>
            </a:r>
            <a:endParaRPr lang="fr-FR" sz="1100" dirty="0"/>
          </a:p>
        </p:txBody>
      </p:sp>
      <p:sp>
        <p:nvSpPr>
          <p:cNvPr id="2" name="Rectangle 1"/>
          <p:cNvSpPr/>
          <p:nvPr/>
        </p:nvSpPr>
        <p:spPr>
          <a:xfrm>
            <a:off x="259007" y="1440285"/>
            <a:ext cx="10823275" cy="3570208"/>
          </a:xfrm>
          <a:prstGeom prst="rect">
            <a:avLst/>
          </a:prstGeom>
        </p:spPr>
        <p:txBody>
          <a:bodyPr wrap="square">
            <a:spAutoFit/>
          </a:bodyPr>
          <a:lstStyle/>
          <a:p>
            <a:pPr marL="355600" lvl="2" indent="-285750" algn="just">
              <a:spcAft>
                <a:spcPts val="300"/>
              </a:spcAft>
              <a:buClr>
                <a:schemeClr val="accent5">
                  <a:lumMod val="60000"/>
                  <a:lumOff val="40000"/>
                </a:schemeClr>
              </a:buClr>
              <a:buFont typeface="Wingdings" panose="05000000000000000000" pitchFamily="2" charset="2"/>
              <a:buChar char="§"/>
              <a:tabLst>
                <a:tab pos="900113" algn="l"/>
              </a:tabLst>
              <a:defRPr/>
            </a:pPr>
            <a:r>
              <a:rPr lang="fr-FR" b="1" dirty="0" err="1"/>
              <a:t>Thème</a:t>
            </a:r>
            <a:r>
              <a:rPr lang="fr-FR" b="1" dirty="0"/>
              <a:t> 1, « Quelles sont les grandes questions économiques et leurs enjeux actuels ? », </a:t>
            </a:r>
            <a:r>
              <a:rPr lang="fr-FR" dirty="0"/>
              <a:t>vise à présenter l’objet de l’économie en tant que science et de poser ses enjeux dans un monde en mutation, en s’appuyant sur les acquis des élèves ;</a:t>
            </a:r>
          </a:p>
          <a:p>
            <a:pPr marL="355600" lvl="2" indent="-285750" algn="just">
              <a:spcAft>
                <a:spcPts val="300"/>
              </a:spcAft>
              <a:buClr>
                <a:schemeClr val="accent5">
                  <a:lumMod val="60000"/>
                  <a:lumOff val="40000"/>
                </a:schemeClr>
              </a:buClr>
              <a:buFont typeface="Wingdings" panose="05000000000000000000" pitchFamily="2" charset="2"/>
              <a:buChar char="§"/>
              <a:tabLst>
                <a:tab pos="900113" algn="l"/>
              </a:tabLst>
              <a:defRPr/>
            </a:pPr>
            <a:r>
              <a:rPr lang="fr-FR" b="1" dirty="0" err="1"/>
              <a:t>Thème</a:t>
            </a:r>
            <a:r>
              <a:rPr lang="fr-FR" b="1" dirty="0"/>
              <a:t> 2, « Comment la richesse se crée t-elle et se répartit-elle ?  », </a:t>
            </a:r>
            <a:r>
              <a:rPr lang="fr-FR" dirty="0"/>
              <a:t>aborde notamment la combinaison productive des facteurs de production à travers le PIB ainsi que des indicateurs qui le complètent ; </a:t>
            </a:r>
          </a:p>
          <a:p>
            <a:pPr marL="355600" lvl="2" indent="-285750" algn="just">
              <a:spcAft>
                <a:spcPts val="300"/>
              </a:spcAft>
              <a:buClr>
                <a:schemeClr val="accent5">
                  <a:lumMod val="60000"/>
                  <a:lumOff val="40000"/>
                </a:schemeClr>
              </a:buClr>
              <a:buFont typeface="Wingdings" panose="05000000000000000000" pitchFamily="2" charset="2"/>
              <a:buChar char="§"/>
              <a:tabLst>
                <a:tab pos="900113" algn="l"/>
              </a:tabLst>
              <a:defRPr/>
            </a:pPr>
            <a:r>
              <a:rPr lang="fr-FR" b="1" dirty="0" err="1"/>
              <a:t>Thème</a:t>
            </a:r>
            <a:r>
              <a:rPr lang="fr-FR" b="1" dirty="0"/>
              <a:t> 3, « Comment les ménages décident-ils d’affecter leur revenu ? »</a:t>
            </a:r>
            <a:r>
              <a:rPr lang="fr-FR" dirty="0"/>
              <a:t>, permet d’analyser la répartition du revenu entre consommation et épargne et les déterminants de cette répartition.</a:t>
            </a:r>
          </a:p>
          <a:p>
            <a:pPr marL="355600" lvl="2" indent="-285750" algn="just">
              <a:spcAft>
                <a:spcPts val="300"/>
              </a:spcAft>
              <a:buClr>
                <a:schemeClr val="accent5">
                  <a:lumMod val="60000"/>
                  <a:lumOff val="40000"/>
                </a:schemeClr>
              </a:buClr>
              <a:buFont typeface="Wingdings" panose="05000000000000000000" pitchFamily="2" charset="2"/>
              <a:buChar char="§"/>
              <a:tabLst>
                <a:tab pos="900113" algn="l"/>
              </a:tabLst>
              <a:defRPr/>
            </a:pPr>
            <a:r>
              <a:rPr lang="fr-FR" b="1" dirty="0"/>
              <a:t>Thème 4, « Quels modes de financement de l’activité économique ? », </a:t>
            </a:r>
            <a:r>
              <a:rPr lang="fr-FR" dirty="0"/>
              <a:t>présente la manière dont les besoins de financement de l’économie peuvent être satisfaits.</a:t>
            </a:r>
          </a:p>
          <a:p>
            <a:pPr marL="355600" lvl="2" indent="-285750" algn="just">
              <a:spcAft>
                <a:spcPts val="300"/>
              </a:spcAft>
              <a:buClr>
                <a:schemeClr val="accent5">
                  <a:lumMod val="60000"/>
                  <a:lumOff val="40000"/>
                </a:schemeClr>
              </a:buClr>
              <a:buFont typeface="Wingdings" panose="05000000000000000000" pitchFamily="2" charset="2"/>
              <a:buChar char="§"/>
              <a:tabLst>
                <a:tab pos="900113" algn="l"/>
              </a:tabLst>
              <a:defRPr/>
            </a:pPr>
            <a:r>
              <a:rPr lang="fr-FR" b="1" dirty="0"/>
              <a:t>Thème 5 « Les marchés des biens et services sont-ils concurrentiels ? » </a:t>
            </a:r>
            <a:r>
              <a:rPr lang="fr-FR" dirty="0"/>
              <a:t>vise à montrer que l’intensité de la concurrence sur un marché dépend du nombre d’entreprises, de leur stratégie, de l’entrée potentielle de nouveau concurrents, de l’existence de produits substituables. </a:t>
            </a:r>
          </a:p>
        </p:txBody>
      </p:sp>
      <p:grpSp>
        <p:nvGrpSpPr>
          <p:cNvPr id="6" name="Groupe 5"/>
          <p:cNvGrpSpPr/>
          <p:nvPr/>
        </p:nvGrpSpPr>
        <p:grpSpPr>
          <a:xfrm>
            <a:off x="493525" y="5002537"/>
            <a:ext cx="10588757" cy="1699587"/>
            <a:chOff x="493524" y="5425617"/>
            <a:chExt cx="10588757" cy="1699587"/>
          </a:xfrm>
        </p:grpSpPr>
        <p:sp>
          <p:nvSpPr>
            <p:cNvPr id="4" name="Rectangle 3"/>
            <p:cNvSpPr/>
            <p:nvPr/>
          </p:nvSpPr>
          <p:spPr>
            <a:xfrm>
              <a:off x="493524" y="5723562"/>
              <a:ext cx="10588757" cy="1401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spcAft>
                  <a:spcPts val="600"/>
                </a:spcAft>
                <a:buClr>
                  <a:schemeClr val="accent5">
                    <a:lumMod val="40000"/>
                    <a:lumOff val="60000"/>
                  </a:schemeClr>
                </a:buClr>
                <a:buSzPct val="110000"/>
                <a:defRPr/>
              </a:pPr>
              <a:r>
                <a:rPr lang="fr-FR" b="1" dirty="0" smtClean="0">
                  <a:solidFill>
                    <a:schemeClr val="tx1"/>
                  </a:solidFill>
                </a:rPr>
                <a:t>Les méthodes </a:t>
              </a:r>
              <a:r>
                <a:rPr lang="fr-FR" b="1" dirty="0">
                  <a:solidFill>
                    <a:schemeClr val="tx1"/>
                  </a:solidFill>
                </a:rPr>
                <a:t>de travail </a:t>
              </a:r>
              <a:r>
                <a:rPr lang="fr-FR" b="1" dirty="0" smtClean="0">
                  <a:solidFill>
                    <a:schemeClr val="tx1"/>
                  </a:solidFill>
                </a:rPr>
                <a:t>préconisées </a:t>
              </a:r>
              <a:r>
                <a:rPr lang="fr-FR" b="1" dirty="0">
                  <a:solidFill>
                    <a:schemeClr val="tx1"/>
                  </a:solidFill>
                </a:rPr>
                <a:t>sont </a:t>
              </a:r>
              <a:r>
                <a:rPr lang="fr-FR" dirty="0">
                  <a:solidFill>
                    <a:schemeClr val="tx1"/>
                  </a:solidFill>
                </a:rPr>
                <a:t>: </a:t>
              </a:r>
            </a:p>
            <a:p>
              <a:pPr lvl="1" algn="just">
                <a:defRPr/>
              </a:pPr>
              <a:r>
                <a:rPr lang="fr-FR" dirty="0" smtClean="0">
                  <a:solidFill>
                    <a:schemeClr val="tx1"/>
                  </a:solidFill>
                </a:rPr>
                <a:t>- l’analyse </a:t>
              </a:r>
              <a:r>
                <a:rPr lang="fr-FR" dirty="0">
                  <a:solidFill>
                    <a:schemeClr val="tx1"/>
                  </a:solidFill>
                </a:rPr>
                <a:t>de situations réelles ou de données de différentes formes (séries statistiques, graphiques, cartes, etc.) afin de développer des capacités de recherche d’information, d’analyse et d’interprétation des différents formats de données, de synthèse, de regard critique et de présentations orales</a:t>
              </a:r>
              <a:r>
                <a:rPr lang="fr-FR" dirty="0" smtClean="0">
                  <a:solidFill>
                    <a:schemeClr val="tx1"/>
                  </a:solidFill>
                </a:rPr>
                <a:t>.</a:t>
              </a:r>
              <a:endParaRPr lang="fr-FR" dirty="0">
                <a:solidFill>
                  <a:schemeClr val="tx1"/>
                </a:solidFill>
              </a:endParaRPr>
            </a:p>
          </p:txBody>
        </p:sp>
        <p:sp>
          <p:nvSpPr>
            <p:cNvPr id="5" name="Rectangle 4"/>
            <p:cNvSpPr/>
            <p:nvPr/>
          </p:nvSpPr>
          <p:spPr>
            <a:xfrm>
              <a:off x="5588758" y="5425617"/>
              <a:ext cx="163774" cy="1653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5670645" y="5468148"/>
              <a:ext cx="0" cy="267991"/>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9" name="Image 8"/>
          <p:cNvPicPr>
            <a:picLocks noChangeAspect="1"/>
          </p:cNvPicPr>
          <p:nvPr/>
        </p:nvPicPr>
        <p:blipFill>
          <a:blip r:embed="rId2"/>
          <a:stretch>
            <a:fillRect/>
          </a:stretch>
        </p:blipFill>
        <p:spPr>
          <a:xfrm>
            <a:off x="658065" y="-67996"/>
            <a:ext cx="3938357" cy="1322947"/>
          </a:xfrm>
          <a:prstGeom prst="rect">
            <a:avLst/>
          </a:prstGeom>
        </p:spPr>
      </p:pic>
    </p:spTree>
    <p:extLst>
      <p:ext uri="{BB962C8B-B14F-4D97-AF65-F5344CB8AC3E}">
        <p14:creationId xmlns:p14="http://schemas.microsoft.com/office/powerpoint/2010/main" val="160155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235</Words>
  <Application>Microsoft Office PowerPoint</Application>
  <PresentationFormat>Grand écran</PresentationFormat>
  <Paragraphs>36</Paragraphs>
  <Slides>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vt:i4>
      </vt:variant>
    </vt:vector>
  </HeadingPairs>
  <TitlesOfParts>
    <vt:vector size="13" baseType="lpstr">
      <vt:lpstr>ＭＳ Ｐゴシック</vt:lpstr>
      <vt:lpstr>Archive</vt:lpstr>
      <vt:lpstr>Arial</vt:lpstr>
      <vt:lpstr>Calibri</vt:lpstr>
      <vt:lpstr>Calibri Light</vt:lpstr>
      <vt:lpstr>Wingdings</vt:lpstr>
      <vt:lpstr>Wingdings 3</vt:lpstr>
      <vt:lpstr>Thème Office</vt:lpstr>
      <vt:lpstr>Présentation PowerPoint</vt:lpstr>
      <vt:lpstr>Présentation PowerPoint</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 Bouteloup</dc:creator>
  <cp:lastModifiedBy>Cecile Molliere</cp:lastModifiedBy>
  <cp:revision>75</cp:revision>
  <dcterms:created xsi:type="dcterms:W3CDTF">2019-01-30T08:43:38Z</dcterms:created>
  <dcterms:modified xsi:type="dcterms:W3CDTF">2019-02-19T15:40:55Z</dcterms:modified>
</cp:coreProperties>
</file>