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CCFF66"/>
    <a:srgbClr val="008080"/>
    <a:srgbClr val="E2F0D9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 rot="16200000">
            <a:off x="10805960" y="5033246"/>
            <a:ext cx="2018846" cy="389590"/>
          </a:xfrm>
        </p:spPr>
        <p:txBody>
          <a:bodyPr anchor="ctr">
            <a:normAutofit/>
          </a:bodyPr>
          <a:lstStyle>
            <a:lvl1pPr algn="ctr">
              <a:defRPr sz="11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10238517" y="2469990"/>
            <a:ext cx="3107666" cy="3895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19497" y="4046007"/>
            <a:ext cx="9144000" cy="1041251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Biochimie-biologie : enseignement de spécialité en STL</a:t>
            </a:r>
          </a:p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Physique-Chimie-Mathématiques : 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enseignement de spécialité en STL</a:t>
            </a:r>
          </a:p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Biotechnologies : enseignement spécifique à STL-biotechnologies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05" y="2404181"/>
            <a:ext cx="10205589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6" name="Ellipse 5"/>
          <p:cNvSpPr/>
          <p:nvPr/>
        </p:nvSpPr>
        <p:spPr>
          <a:xfrm>
            <a:off x="5428211" y="2792558"/>
            <a:ext cx="2359669" cy="2328081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85293" y="3687764"/>
            <a:ext cx="178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Terminologie médicale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57407" y="2099998"/>
            <a:ext cx="3748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400" b="1" dirty="0"/>
              <a:t>Combine </a:t>
            </a:r>
            <a:r>
              <a:rPr lang="fr-FR" sz="2400" b="1" dirty="0" smtClean="0"/>
              <a:t> </a:t>
            </a:r>
            <a:endParaRPr lang="fr-FR" sz="2400" b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Physiologie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Terminologie médicale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Pathologie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Techniques d’exploration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61749" y="4064924"/>
            <a:ext cx="36243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400" b="1" dirty="0"/>
              <a:t>Dans les domaines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Nutrition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Motricité </a:t>
            </a:r>
            <a:r>
              <a:rPr lang="fr-FR" dirty="0"/>
              <a:t>de </a:t>
            </a:r>
            <a:r>
              <a:rPr lang="fr-FR" dirty="0" smtClean="0"/>
              <a:t>l’organisme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Fonctionnement </a:t>
            </a:r>
            <a:r>
              <a:rPr lang="fr-FR" dirty="0"/>
              <a:t>intégré de l’organisme et </a:t>
            </a:r>
            <a:r>
              <a:rPr lang="fr-FR" dirty="0" smtClean="0"/>
              <a:t>homéostasie</a:t>
            </a:r>
            <a:endParaRPr lang="fr-FR" dirty="0"/>
          </a:p>
          <a:p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7583379" y="2802836"/>
            <a:ext cx="2359669" cy="2328081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540800" y="1781460"/>
            <a:ext cx="2359669" cy="23280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505795" y="3824212"/>
            <a:ext cx="2359669" cy="2328081"/>
          </a:xfrm>
          <a:prstGeom prst="ellipse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688921" y="3798958"/>
            <a:ext cx="163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Pathologie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7230628" y="2216503"/>
            <a:ext cx="163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Physiologie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089090" y="5232801"/>
            <a:ext cx="1634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Techniques d’exploitation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10383889" y="3502465"/>
            <a:ext cx="2527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/>
              <a:t>ST2S </a:t>
            </a:r>
            <a:br>
              <a:rPr lang="fr-FR" sz="1200" b="1" dirty="0"/>
            </a:br>
            <a:r>
              <a:rPr lang="fr-FR" sz="1200" b="1" dirty="0"/>
              <a:t>Enseignements de spécialité</a:t>
            </a:r>
          </a:p>
        </p:txBody>
      </p:sp>
      <p:sp>
        <p:nvSpPr>
          <p:cNvPr id="19" name="Rectangle 18"/>
          <p:cNvSpPr/>
          <p:nvPr/>
        </p:nvSpPr>
        <p:spPr>
          <a:xfrm rot="16200000">
            <a:off x="9579626" y="3839502"/>
            <a:ext cx="46476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Biologie et physiopathologie humaines, 1re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95" y="24919"/>
            <a:ext cx="9602032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21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9064" y="1396181"/>
            <a:ext cx="9455527" cy="6435600"/>
          </a:xfrm>
          <a:prstGeom prst="rect">
            <a:avLst/>
          </a:prstGeom>
          <a:noFill/>
        </p:spPr>
      </p:sp>
      <p:sp>
        <p:nvSpPr>
          <p:cNvPr id="4" name="ZoneTexte 3"/>
          <p:cNvSpPr txBox="1"/>
          <p:nvPr/>
        </p:nvSpPr>
        <p:spPr>
          <a:xfrm>
            <a:off x="966438" y="2284341"/>
            <a:ext cx="881764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dirty="0"/>
              <a:t>Objectifs de </a:t>
            </a:r>
            <a:r>
              <a:rPr lang="fr-FR" sz="2400" b="1" dirty="0" smtClean="0"/>
              <a:t>formation :</a:t>
            </a:r>
            <a:endParaRPr lang="fr-FR" sz="2400" b="1" dirty="0"/>
          </a:p>
          <a:p>
            <a:pPr marL="342900" lvl="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construire une </a:t>
            </a:r>
            <a:r>
              <a:rPr lang="fr-FR" sz="2000" b="1" dirty="0"/>
              <a:t>démarche </a:t>
            </a:r>
            <a:r>
              <a:rPr lang="fr-FR" sz="2000" b="1" dirty="0" smtClean="0"/>
              <a:t>d’analyse ;</a:t>
            </a:r>
          </a:p>
          <a:p>
            <a:pPr marL="342900" lvl="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développer </a:t>
            </a:r>
            <a:r>
              <a:rPr lang="fr-FR" sz="2000" b="1" dirty="0"/>
              <a:t>esprit critique et raisonnement scientifique </a:t>
            </a:r>
            <a:r>
              <a:rPr lang="fr-FR" sz="2000" b="1" dirty="0" smtClean="0"/>
              <a:t>;</a:t>
            </a:r>
          </a:p>
          <a:p>
            <a:pPr marL="342900" lvl="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conforter </a:t>
            </a:r>
            <a:r>
              <a:rPr lang="fr-FR" sz="2000" dirty="0"/>
              <a:t>et renforcer les </a:t>
            </a:r>
            <a:r>
              <a:rPr lang="fr-FR" sz="2000" b="1" dirty="0"/>
              <a:t>capacités d’expression écrite et </a:t>
            </a:r>
            <a:r>
              <a:rPr lang="fr-FR" sz="2000" b="1" dirty="0" smtClean="0"/>
              <a:t>orale ;</a:t>
            </a:r>
          </a:p>
          <a:p>
            <a:pPr marL="342900" lvl="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acquérir </a:t>
            </a:r>
            <a:r>
              <a:rPr lang="fr-FR" sz="2000" dirty="0"/>
              <a:t>un </a:t>
            </a:r>
            <a:r>
              <a:rPr lang="fr-FR" sz="2000" b="1" dirty="0"/>
              <a:t>vocabulaire scientifique et médical </a:t>
            </a:r>
            <a:r>
              <a:rPr lang="fr-FR" sz="2000" dirty="0"/>
              <a:t>et le </a:t>
            </a:r>
            <a:r>
              <a:rPr lang="fr-FR" sz="2000" dirty="0" smtClean="0"/>
              <a:t>mobiliser ;</a:t>
            </a:r>
          </a:p>
          <a:p>
            <a:pPr marL="342900" lvl="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appréhender </a:t>
            </a:r>
            <a:r>
              <a:rPr lang="fr-FR" sz="2000" dirty="0"/>
              <a:t>le fonctionnement de l’organisme humain dans son environnement, échangeant matière et information </a:t>
            </a:r>
            <a:r>
              <a:rPr lang="fr-FR" sz="2000" dirty="0" smtClean="0"/>
              <a:t>;</a:t>
            </a:r>
          </a:p>
          <a:p>
            <a:pPr marL="342900" lvl="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comprendre </a:t>
            </a:r>
            <a:r>
              <a:rPr lang="fr-FR" sz="2000" dirty="0"/>
              <a:t>les mécanismes d’apparition de pathologies majeures et aborder des éléments  de leur diagnostic et de leurs traitements.</a:t>
            </a:r>
          </a:p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10383889" y="3502465"/>
            <a:ext cx="2527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/>
              <a:t>ST2S </a:t>
            </a:r>
            <a:br>
              <a:rPr lang="fr-FR" sz="1200" b="1" dirty="0"/>
            </a:br>
            <a:r>
              <a:rPr lang="fr-FR" sz="1200" b="1" dirty="0"/>
              <a:t>Enseignements de spécialité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9579626" y="3839502"/>
            <a:ext cx="46476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Biologie et physiopathologie humaines, 1re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73" y="316129"/>
            <a:ext cx="9602032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1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6358" y="1649641"/>
            <a:ext cx="9617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4 heures d’enseignement par semaine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Étude des bases </a:t>
            </a:r>
            <a:r>
              <a:rPr lang="fr-FR" dirty="0" err="1"/>
              <a:t>moléculaires</a:t>
            </a:r>
            <a:r>
              <a:rPr lang="fr-FR" dirty="0"/>
              <a:t> des grandes fonctions de nutrition et de </a:t>
            </a:r>
            <a:r>
              <a:rPr lang="fr-FR" dirty="0" smtClean="0"/>
              <a:t>reproduction</a:t>
            </a:r>
            <a:r>
              <a:rPr lang="fr-FR" dirty="0"/>
              <a:t> </a:t>
            </a:r>
            <a:r>
              <a:rPr lang="fr-FR" dirty="0" smtClean="0"/>
              <a:t>:</a:t>
            </a:r>
            <a:endParaRPr lang="fr-FR" dirty="0"/>
          </a:p>
          <a:p>
            <a:pPr marL="742950" lvl="1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FR" dirty="0"/>
              <a:t>pour comprendre les questions de santé humaine </a:t>
            </a:r>
            <a:r>
              <a:rPr lang="fr-FR" dirty="0" smtClean="0"/>
              <a:t>;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pour contribuer ainsi à la formation du citoyen responsable </a:t>
            </a:r>
            <a:r>
              <a:rPr lang="fr-FR" dirty="0" smtClean="0"/>
              <a:t>;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pour ouvrir des perspectives de poursuite d’</a:t>
            </a:r>
            <a:r>
              <a:rPr lang="fr-FR" dirty="0" err="1"/>
              <a:t>études</a:t>
            </a:r>
            <a:r>
              <a:rPr lang="fr-FR" dirty="0"/>
              <a:t> dans le domaine de la santé et des sciences du </a:t>
            </a:r>
            <a:r>
              <a:rPr lang="fr-FR" dirty="0" smtClean="0"/>
              <a:t>vivant.</a:t>
            </a:r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6358" y="4359952"/>
            <a:ext cx="10615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Des activités 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technologiques, mises en œuvre de façon </a:t>
            </a:r>
            <a:r>
              <a:rPr lang="fr-FR" dirty="0" smtClean="0"/>
              <a:t>expérimentale ;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mobilisant le </a:t>
            </a:r>
            <a:r>
              <a:rPr lang="fr-FR" dirty="0" smtClean="0"/>
              <a:t>numérique ;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en partenariat avec des professionnels, des intervenants </a:t>
            </a:r>
            <a:r>
              <a:rPr lang="fr-FR" dirty="0" smtClean="0"/>
              <a:t>extérieurs ; 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/>
              <a:t>en projets </a:t>
            </a:r>
            <a:r>
              <a:rPr lang="fr-FR" dirty="0" smtClean="0"/>
              <a:t>interdisciplinaires.</a:t>
            </a:r>
            <a:endParaRPr lang="fr-FR" dirty="0"/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92" y="68878"/>
            <a:ext cx="9595936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6" name="Ellipse 5"/>
          <p:cNvSpPr/>
          <p:nvPr/>
        </p:nvSpPr>
        <p:spPr>
          <a:xfrm>
            <a:off x="3762178" y="2575097"/>
            <a:ext cx="2112144" cy="2123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491013" y="2575095"/>
            <a:ext cx="2184401" cy="212352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008851" y="3313695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 modules thématiques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794429" y="3313693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</a:t>
            </a:r>
            <a:r>
              <a:rPr lang="fr-FR" dirty="0" smtClean="0"/>
              <a:t> modules transversaux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147799" y="2123922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Relations structures et propriétés des biomolécules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147799" y="3052103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Relations structures et fonctions physiologiques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147799" y="3987641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Milieu intérieur et homéostasie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147799" y="4923179"/>
            <a:ext cx="3084946" cy="64633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dirty="0"/>
              <a:t>Information </a:t>
            </a:r>
            <a:endParaRPr lang="fr-FR" dirty="0" smtClean="0"/>
          </a:p>
          <a:p>
            <a:pPr algn="ctr"/>
            <a:r>
              <a:rPr lang="fr-FR" dirty="0" smtClean="0"/>
              <a:t>et communication</a:t>
            </a:r>
          </a:p>
        </p:txBody>
      </p:sp>
      <p:sp>
        <p:nvSpPr>
          <p:cNvPr id="10" name="Flèche droite 9"/>
          <p:cNvSpPr/>
          <p:nvPr/>
        </p:nvSpPr>
        <p:spPr>
          <a:xfrm rot="10800000">
            <a:off x="7770416" y="3359285"/>
            <a:ext cx="329108" cy="6883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88395" y="2163160"/>
            <a:ext cx="3084946" cy="1477328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Mécanismes </a:t>
            </a:r>
            <a:r>
              <a:rPr lang="fr-FR" dirty="0">
                <a:solidFill>
                  <a:schemeClr val="bg1"/>
                </a:solidFill>
              </a:rPr>
              <a:t>moléculaires 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et </a:t>
            </a:r>
            <a:r>
              <a:rPr lang="fr-FR" dirty="0">
                <a:solidFill>
                  <a:schemeClr val="bg1"/>
                </a:solidFill>
              </a:rPr>
              <a:t>physiologiques </a:t>
            </a:r>
            <a:endParaRPr lang="fr-FR" dirty="0" smtClean="0">
              <a:solidFill>
                <a:schemeClr val="bg1"/>
              </a:solidFill>
            </a:endParaRP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de </a:t>
            </a:r>
            <a:r>
              <a:rPr lang="fr-FR" dirty="0">
                <a:solidFill>
                  <a:schemeClr val="bg1"/>
                </a:solidFill>
              </a:rPr>
              <a:t>la </a:t>
            </a:r>
            <a:r>
              <a:rPr lang="fr-FR" dirty="0" smtClean="0">
                <a:solidFill>
                  <a:schemeClr val="bg1"/>
                </a:solidFill>
              </a:rPr>
              <a:t>nutrition</a:t>
            </a:r>
            <a:endParaRPr lang="fr-FR" dirty="0">
              <a:solidFill>
                <a:schemeClr val="bg1"/>
              </a:solidFill>
            </a:endParaRPr>
          </a:p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3301" y="3758497"/>
            <a:ext cx="3084946" cy="1477328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Mécanismes moléculaires et physiologiques de la reproduction et de la transmission des caractères héréditaires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3313899" y="3313693"/>
            <a:ext cx="400004" cy="68834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33091" y="5080000"/>
            <a:ext cx="3748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Combinaison des modules pour construire les enseignements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400" b="1" dirty="0"/>
              <a:t>Compétences </a:t>
            </a:r>
            <a:r>
              <a:rPr lang="fr-FR" sz="2400" b="1" dirty="0" smtClean="0"/>
              <a:t>visées : 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s’approprier des </a:t>
            </a:r>
            <a:r>
              <a:rPr lang="fr-FR" sz="2000" b="1" dirty="0" smtClean="0"/>
              <a:t>concepts-clés</a:t>
            </a:r>
            <a:r>
              <a:rPr lang="fr-FR" sz="2000" dirty="0" smtClean="0"/>
              <a:t> qui régissent les mécanismes biologiques : de la dimension moléculaire au niveau intégré de physiologique ;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mobiliser </a:t>
            </a:r>
            <a:r>
              <a:rPr lang="fr-FR" sz="2000" dirty="0"/>
              <a:t>ses </a:t>
            </a:r>
            <a:r>
              <a:rPr lang="fr-FR" sz="2000" b="1" dirty="0"/>
              <a:t>connaissances sur la structure et les propriétés des </a:t>
            </a:r>
            <a:r>
              <a:rPr lang="fr-FR" sz="2000" b="1" dirty="0" smtClean="0"/>
              <a:t>biomolécules ;</a:t>
            </a:r>
            <a:endParaRPr lang="fr-FR" sz="2000" b="1" dirty="0"/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maitriser </a:t>
            </a:r>
            <a:r>
              <a:rPr lang="fr-FR" sz="2000" dirty="0"/>
              <a:t>des </a:t>
            </a:r>
            <a:r>
              <a:rPr lang="fr-FR" sz="2000" b="1" dirty="0"/>
              <a:t>organisations </a:t>
            </a:r>
            <a:r>
              <a:rPr lang="fr-FR" sz="2000" b="1" dirty="0" smtClean="0"/>
              <a:t>anatomiques ;</a:t>
            </a:r>
            <a:endParaRPr lang="fr-FR" sz="2000" dirty="0"/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interpréter </a:t>
            </a:r>
            <a:r>
              <a:rPr lang="fr-FR" sz="2000" dirty="0"/>
              <a:t>avec rigueur les résultats </a:t>
            </a:r>
            <a:r>
              <a:rPr lang="fr-FR" sz="2000" dirty="0" smtClean="0"/>
              <a:t>expérimentaux ;</a:t>
            </a:r>
            <a:endParaRPr lang="fr-FR" sz="2000" dirty="0"/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construire </a:t>
            </a:r>
            <a:r>
              <a:rPr lang="fr-FR" sz="2000" dirty="0"/>
              <a:t>des </a:t>
            </a:r>
            <a:r>
              <a:rPr lang="fr-FR" sz="2000" b="1" dirty="0"/>
              <a:t>raisonnements scientifiques rigoureux, </a:t>
            </a:r>
            <a:r>
              <a:rPr lang="fr-FR" sz="2000" b="1" dirty="0" smtClean="0"/>
              <a:t>argumenter ;</a:t>
            </a:r>
            <a:endParaRPr lang="fr-FR" sz="2000" b="1" dirty="0"/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 smtClean="0"/>
              <a:t>s’interroger</a:t>
            </a:r>
            <a:r>
              <a:rPr lang="fr-FR" sz="2000" dirty="0" smtClean="0"/>
              <a:t> </a:t>
            </a:r>
            <a:r>
              <a:rPr lang="fr-FR" sz="2000" dirty="0"/>
              <a:t>sur les enjeux de </a:t>
            </a:r>
            <a:r>
              <a:rPr lang="fr-FR" sz="2000" b="1" dirty="0"/>
              <a:t>santé individuelle et collective </a:t>
            </a:r>
            <a:r>
              <a:rPr lang="fr-FR" sz="2000" dirty="0"/>
              <a:t>et s’ouvrir aux métiers de la santé et de la biologie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développer </a:t>
            </a:r>
            <a:r>
              <a:rPr lang="fr-FR" sz="2000" dirty="0"/>
              <a:t>une </a:t>
            </a:r>
            <a:r>
              <a:rPr lang="fr-FR" sz="2000" b="1" dirty="0"/>
              <a:t>pensée réflexive et critique</a:t>
            </a:r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6358" y="1649641"/>
            <a:ext cx="9617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9 </a:t>
            </a:r>
            <a:r>
              <a:rPr lang="fr-FR" sz="2400" b="1" dirty="0"/>
              <a:t>heures d’enseignement par semaine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Une approche concrète au laboratoire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pratique </a:t>
            </a:r>
            <a:r>
              <a:rPr lang="fr-FR" dirty="0"/>
              <a:t>expérimentale </a:t>
            </a:r>
            <a:r>
              <a:rPr lang="fr-FR" dirty="0" smtClean="0"/>
              <a:t>                  et </a:t>
            </a:r>
            <a:r>
              <a:rPr lang="fr-FR" dirty="0"/>
              <a:t>mobilisation du </a:t>
            </a:r>
            <a:r>
              <a:rPr lang="fr-FR" dirty="0" smtClean="0"/>
              <a:t>numérique </a:t>
            </a:r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31573" y="3669658"/>
            <a:ext cx="10615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Pour développer des compétences scientifiques, technologiques, sociales :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développer </a:t>
            </a:r>
            <a:r>
              <a:rPr lang="fr-FR" dirty="0"/>
              <a:t>des capacités de réflexion et de </a:t>
            </a:r>
            <a:r>
              <a:rPr lang="fr-FR" dirty="0" smtClean="0"/>
              <a:t>raisonnement ;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développer </a:t>
            </a:r>
            <a:r>
              <a:rPr lang="fr-FR" dirty="0"/>
              <a:t>des capacités d’analyse et de </a:t>
            </a:r>
            <a:r>
              <a:rPr lang="fr-FR" dirty="0" smtClean="0"/>
              <a:t>synthèse ;</a:t>
            </a:r>
            <a:endParaRPr lang="fr-F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dirty="0" smtClean="0"/>
              <a:t>développer </a:t>
            </a:r>
            <a:r>
              <a:rPr lang="fr-FR" dirty="0"/>
              <a:t>l’attitude citoyenne, la responsabilité, </a:t>
            </a:r>
            <a:r>
              <a:rPr lang="fr-FR" dirty="0" smtClean="0"/>
              <a:t>l’autonomie.</a:t>
            </a:r>
            <a:endParaRPr lang="fr-FR" dirty="0"/>
          </a:p>
          <a:p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FA32B9D-F147-3444-883A-0F913F4B18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229" y="2566377"/>
            <a:ext cx="606887" cy="496599"/>
          </a:xfrm>
          <a:prstGeom prst="rect">
            <a:avLst/>
          </a:prstGeom>
          <a:noFill/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78F6FE9-D817-E043-A75F-28BA0F57F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891" y="2503725"/>
            <a:ext cx="701964" cy="62618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6359" y="5403273"/>
            <a:ext cx="649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Se projeter dans des poursuites d’études supérieures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6" name="Ellipse 5"/>
          <p:cNvSpPr/>
          <p:nvPr/>
        </p:nvSpPr>
        <p:spPr>
          <a:xfrm>
            <a:off x="3713738" y="3790008"/>
            <a:ext cx="2112144" cy="2123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442573" y="3790006"/>
            <a:ext cx="2184401" cy="2123529"/>
          </a:xfrm>
          <a:prstGeom prst="ellipse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15" name="Rectangle 14"/>
          <p:cNvSpPr/>
          <p:nvPr/>
        </p:nvSpPr>
        <p:spPr>
          <a:xfrm rot="16200000">
            <a:off x="9579626" y="3685614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40342" y="4528606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 modules transversaux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745989" y="4528604"/>
            <a:ext cx="1787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8 modules disciplinaires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120882" y="1395772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Observer la diversité du vivant à l’échelle microscopique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8112656" y="2990100"/>
            <a:ext cx="3084946" cy="830997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Réaliser un dénombrement de micro-organismes présents dans un produit biologique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120882" y="4473080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Détecter et caractériser les biomolécules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120882" y="5094055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600" dirty="0"/>
              <a:t>Séparer les composants d’un mélange</a:t>
            </a:r>
          </a:p>
        </p:txBody>
      </p:sp>
      <p:sp>
        <p:nvSpPr>
          <p:cNvPr id="10" name="Flèche droite 9"/>
          <p:cNvSpPr/>
          <p:nvPr/>
        </p:nvSpPr>
        <p:spPr>
          <a:xfrm rot="10800000">
            <a:off x="7701148" y="4241155"/>
            <a:ext cx="329108" cy="688344"/>
          </a:xfrm>
          <a:prstGeom prst="rightArrow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76523" y="3248461"/>
            <a:ext cx="3084946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S’initier </a:t>
            </a:r>
            <a:r>
              <a:rPr lang="fr-FR" sz="1600" dirty="0">
                <a:solidFill>
                  <a:schemeClr val="bg1"/>
                </a:solidFill>
              </a:rPr>
              <a:t>à la recherche expérimentale et à la démarche de projet en </a:t>
            </a:r>
            <a:r>
              <a:rPr lang="fr-FR" sz="1600" dirty="0" smtClean="0">
                <a:solidFill>
                  <a:schemeClr val="bg1"/>
                </a:solidFill>
              </a:rPr>
              <a:t>biotechnologies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8534" y="4132832"/>
            <a:ext cx="3084946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Prévenir les risques au laboratoire de biotechnologies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3226275" y="4256585"/>
            <a:ext cx="329108" cy="68834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802638" y="5958955"/>
            <a:ext cx="374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Combinaison des modules pour construire les </a:t>
            </a:r>
            <a:r>
              <a:rPr lang="fr-FR" dirty="0" smtClean="0"/>
              <a:t>enseignements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574696" y="2395953"/>
            <a:ext cx="2112144" cy="21235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775189" y="3171495"/>
            <a:ext cx="178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 thématiques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593727" y="1139053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Bio-industries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627577" y="1127810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Art et culture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593727" y="1532244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Environnement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630768" y="1529151"/>
            <a:ext cx="1955068" cy="338554"/>
          </a:xfrm>
          <a:prstGeom prst="rect">
            <a:avLst/>
          </a:prstGeo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Santé</a:t>
            </a:r>
          </a:p>
        </p:txBody>
      </p:sp>
      <p:sp>
        <p:nvSpPr>
          <p:cNvPr id="31" name="Flèche droite 30"/>
          <p:cNvSpPr/>
          <p:nvPr/>
        </p:nvSpPr>
        <p:spPr>
          <a:xfrm rot="5400000">
            <a:off x="5447205" y="1792459"/>
            <a:ext cx="329108" cy="688344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9138" y="4769441"/>
            <a:ext cx="3084946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Obtenir des résultats de mesure fiables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76523" y="5407590"/>
            <a:ext cx="3084946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Utiliser des outils numériques en biotechnologies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8112656" y="2014609"/>
            <a:ext cx="3084946" cy="338554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Cultiver des micro-organismes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8120882" y="2379278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Caractériser pour identifier les micro-organismes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112656" y="5710754"/>
            <a:ext cx="3084946" cy="830997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600" dirty="0"/>
              <a:t>Déterminer la concentration d’une biomolécule dans un produit biologique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8112656" y="3852105"/>
            <a:ext cx="3084946" cy="584775"/>
          </a:xfrm>
          <a:prstGeom prst="rect">
            <a:avLst/>
          </a:prstGeom>
          <a:solidFill>
            <a:srgbClr val="E2F0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Préparer des solutions utilisables au laboratoire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9766452" y="3824115"/>
            <a:ext cx="349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Enseignements de spécialité de STL-biotechnologies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676988"/>
            <a:ext cx="46476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Biochimie-biologie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>
                <a:solidFill>
                  <a:schemeClr val="bg2">
                    <a:lumMod val="75000"/>
                  </a:schemeClr>
                </a:solidFill>
              </a:rPr>
              <a:t>Physique-Chimie-Mathématiques : enseignement de spécialité en STL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Biotechnologies : enseignement spécifique à STL-biotechnologies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6358" y="2284341"/>
            <a:ext cx="101914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enseignement scientifique et technologique qui vise à : 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développer sa curiosité </a:t>
            </a:r>
            <a:r>
              <a:rPr lang="fr-FR" sz="2000" dirty="0"/>
              <a:t>dans différents domaines scientifiques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 smtClean="0"/>
              <a:t>mettre </a:t>
            </a:r>
            <a:r>
              <a:rPr lang="fr-FR" sz="2000" b="1" dirty="0"/>
              <a:t>en œuvre en autonomie </a:t>
            </a:r>
            <a:r>
              <a:rPr lang="fr-FR" sz="2000" dirty="0"/>
              <a:t>des activités expérimentales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acquérir </a:t>
            </a:r>
            <a:r>
              <a:rPr lang="fr-FR" sz="2000" dirty="0"/>
              <a:t>la </a:t>
            </a:r>
            <a:r>
              <a:rPr lang="fr-FR" sz="2000" b="1" dirty="0"/>
              <a:t>rigueur d’une démarche expérimentale </a:t>
            </a:r>
            <a:r>
              <a:rPr lang="fr-FR" sz="2000" dirty="0"/>
              <a:t>par une confrontation au réel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construire </a:t>
            </a:r>
            <a:r>
              <a:rPr lang="fr-FR" sz="2000" b="1" dirty="0"/>
              <a:t>un raisonnement scientifique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s’approprier </a:t>
            </a:r>
            <a:r>
              <a:rPr lang="fr-FR" sz="2000" dirty="0"/>
              <a:t>la </a:t>
            </a:r>
            <a:r>
              <a:rPr lang="fr-FR" sz="2000" b="1" dirty="0"/>
              <a:t>démarche d’analyse </a:t>
            </a:r>
            <a:r>
              <a:rPr lang="fr-FR" sz="2000" dirty="0"/>
              <a:t>par l’approche expérimentale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développer </a:t>
            </a:r>
            <a:r>
              <a:rPr lang="fr-FR" sz="2000" dirty="0"/>
              <a:t>une </a:t>
            </a:r>
            <a:r>
              <a:rPr lang="fr-FR" sz="2000" b="1" dirty="0"/>
              <a:t>pensée réflexive et critique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formuler </a:t>
            </a:r>
            <a:r>
              <a:rPr lang="fr-FR" sz="2000" dirty="0"/>
              <a:t>une </a:t>
            </a:r>
            <a:r>
              <a:rPr lang="fr-FR" sz="2000" b="1" dirty="0"/>
              <a:t>argumentation</a:t>
            </a:r>
            <a:r>
              <a:rPr lang="fr-FR" sz="2000" dirty="0"/>
              <a:t> rigoureuse et structurée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 smtClean="0"/>
              <a:t>s’investir </a:t>
            </a:r>
            <a:r>
              <a:rPr lang="fr-FR" sz="2000" b="1" dirty="0"/>
              <a:t>dans un projet </a:t>
            </a:r>
            <a:r>
              <a:rPr lang="fr-FR" sz="2000" dirty="0"/>
              <a:t>et prendre des initiatives </a:t>
            </a:r>
            <a:r>
              <a:rPr lang="fr-FR" sz="2000" dirty="0" smtClean="0"/>
              <a:t>;</a:t>
            </a:r>
          </a:p>
          <a:p>
            <a:pPr marL="800100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acquérir </a:t>
            </a:r>
            <a:r>
              <a:rPr lang="fr-FR" sz="2000" dirty="0"/>
              <a:t>une </a:t>
            </a:r>
            <a:r>
              <a:rPr lang="fr-FR" sz="2000" b="1" dirty="0"/>
              <a:t>pratique solide du laboratoire</a:t>
            </a:r>
            <a:r>
              <a:rPr lang="fr-FR" sz="2000" dirty="0"/>
              <a:t>. </a:t>
            </a:r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90" y="-35057"/>
            <a:ext cx="966299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19497" y="4046007"/>
            <a:ext cx="9144000" cy="1041251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Science et techniques sanitaires et 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sociales</a:t>
            </a:r>
          </a:p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Physique-Chimie 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pour la </a:t>
            </a: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santé</a:t>
            </a:r>
          </a:p>
          <a:p>
            <a:pPr marL="457200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Biologie </a:t>
            </a:r>
            <a:r>
              <a:rPr lang="fr-FR" dirty="0"/>
              <a:t>et physiopathologie humaines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73" y="2352422"/>
            <a:ext cx="10205589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9064" y="1396181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83889" y="3502465"/>
            <a:ext cx="2527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/>
              <a:t>ST2S </a:t>
            </a:r>
            <a:br>
              <a:rPr lang="fr-FR" sz="1200" b="1" dirty="0"/>
            </a:br>
            <a:r>
              <a:rPr lang="fr-FR" sz="1200" b="1" dirty="0"/>
              <a:t>Enseignements de spécialité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9579626" y="3839502"/>
            <a:ext cx="46476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000" dirty="0"/>
              <a:t>Biologie et physiopathologie humaines, 1re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66438" y="2284341"/>
            <a:ext cx="8817642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Prendre en compte les attendus des formations paramédicales de l’enseignement supérieur ( IFSI, DTS IMRT, DUT, BTS, licence</a:t>
            </a:r>
            <a:r>
              <a:rPr lang="fr-FR" sz="2000" dirty="0" smtClean="0"/>
              <a:t>,…)</a:t>
            </a:r>
          </a:p>
          <a:p>
            <a:pPr marL="342900" indent="-342900">
              <a:spcAft>
                <a:spcPts val="1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Mieux </a:t>
            </a:r>
            <a:r>
              <a:rPr lang="fr-FR" sz="2000" dirty="0"/>
              <a:t>articuler le programme de BPH et celui de sciences et techniques sanitaires et </a:t>
            </a:r>
            <a:r>
              <a:rPr lang="fr-FR" sz="2000" dirty="0" smtClean="0"/>
              <a:t>sociales</a:t>
            </a:r>
          </a:p>
          <a:p>
            <a:pPr marL="342900" indent="-342900">
              <a:spcAft>
                <a:spcPts val="180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dirty="0" smtClean="0"/>
              <a:t>S’appuyer </a:t>
            </a:r>
            <a:r>
              <a:rPr lang="fr-FR" sz="2000" dirty="0"/>
              <a:t>sur une approche technologique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95" y="24919"/>
            <a:ext cx="9602032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785</Words>
  <Application>Microsoft Office PowerPoint</Application>
  <PresentationFormat>Grand écran</PresentationFormat>
  <Paragraphs>128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Archive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87</cp:revision>
  <dcterms:created xsi:type="dcterms:W3CDTF">2019-01-30T08:43:38Z</dcterms:created>
  <dcterms:modified xsi:type="dcterms:W3CDTF">2019-02-19T15:28:49Z</dcterms:modified>
</cp:coreProperties>
</file>