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C6"/>
    <a:srgbClr val="FAFEE3"/>
    <a:srgbClr val="B4C7E7"/>
    <a:srgbClr val="F8CBAD"/>
    <a:srgbClr val="FF9F9F"/>
    <a:srgbClr val="FF9B9B"/>
    <a:srgbClr val="ABFFD1"/>
    <a:srgbClr val="FF5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2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3520D-833A-4FFE-96CB-A4F5EC379A79}" type="datetimeFigureOut">
              <a:rPr lang="fr-FR" smtClean="0"/>
              <a:t>19/02/2019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14C5C-C6B3-4C03-8830-5B5D87832E9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9526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2478895"/>
            <a:ext cx="9144000" cy="840331"/>
          </a:xfrm>
        </p:spPr>
        <p:txBody>
          <a:bodyPr anchor="ctr">
            <a:normAutofit/>
          </a:bodyPr>
          <a:lstStyle>
            <a:lvl1pPr algn="ctr">
              <a:defRPr sz="4400">
                <a:latin typeface="Archive" panose="02000506040000020004" pitchFamily="50" charset="0"/>
              </a:defRPr>
            </a:lvl1pPr>
          </a:lstStyle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400750"/>
            <a:ext cx="9144000" cy="1041251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Modifier le style des sous-titres du masque</a:t>
            </a:r>
          </a:p>
        </p:txBody>
      </p:sp>
      <p:grpSp>
        <p:nvGrpSpPr>
          <p:cNvPr id="7" name="Groupe 6"/>
          <p:cNvGrpSpPr/>
          <p:nvPr userDrawn="1"/>
        </p:nvGrpSpPr>
        <p:grpSpPr>
          <a:xfrm>
            <a:off x="0" y="0"/>
            <a:ext cx="12192000" cy="1796902"/>
            <a:chOff x="0" y="0"/>
            <a:chExt cx="12192000" cy="1796902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1796902"/>
            </a:xfrm>
            <a:prstGeom prst="rect">
              <a:avLst/>
            </a:prstGeom>
            <a:solidFill>
              <a:srgbClr val="95BC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05049" y="165151"/>
              <a:ext cx="2724841" cy="1382251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 rotWithShape="1">
            <a:blip r:embed="rId3"/>
            <a:srcRect l="79101" t="8702" r="2747" b="68166"/>
            <a:stretch/>
          </p:blipFill>
          <p:spPr>
            <a:xfrm>
              <a:off x="9744162" y="542526"/>
              <a:ext cx="2295437" cy="71185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2940817" y="292921"/>
              <a:ext cx="783403" cy="698546"/>
            </a:xfrm>
            <a:prstGeom prst="rect">
              <a:avLst/>
            </a:prstGeom>
            <a:solidFill>
              <a:srgbClr val="95BC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30983" y="642194"/>
              <a:ext cx="6769052" cy="64720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FR" sz="2000" dirty="0" smtClean="0">
                  <a:solidFill>
                    <a:schemeClr val="tx1"/>
                  </a:solidFill>
                  <a:latin typeface="Archive" panose="02000506040000020004" pitchFamily="50" charset="0"/>
                </a:rPr>
                <a:t>LE NOUVEAU Lycée général et technologique</a:t>
              </a:r>
            </a:p>
          </p:txBody>
        </p:sp>
        <p:pic>
          <p:nvPicPr>
            <p:cNvPr id="13" name="Image 12"/>
            <p:cNvPicPr>
              <a:picLocks noChangeAspect="1"/>
            </p:cNvPicPr>
            <p:nvPr/>
          </p:nvPicPr>
          <p:blipFill rotWithShape="1">
            <a:blip r:embed="rId3"/>
            <a:srcRect l="9610" t="8702" r="77609" b="62724"/>
            <a:stretch/>
          </p:blipFill>
          <p:spPr>
            <a:xfrm>
              <a:off x="222457" y="51768"/>
              <a:ext cx="1036515" cy="563910"/>
            </a:xfrm>
            <a:prstGeom prst="rect">
              <a:avLst/>
            </a:prstGeom>
          </p:spPr>
        </p:pic>
      </p:grp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221" y="5564778"/>
            <a:ext cx="1825557" cy="91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026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19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552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 userDrawn="1"/>
        </p:nvPicPr>
        <p:blipFill rotWithShape="1">
          <a:blip r:embed="rId2"/>
          <a:srcRect l="1" r="3544"/>
          <a:stretch/>
        </p:blipFill>
        <p:spPr>
          <a:xfrm>
            <a:off x="11339338" y="-594"/>
            <a:ext cx="852662" cy="6858594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0972681" y="618682"/>
            <a:ext cx="1618436" cy="69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645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237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663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8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930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13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59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89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182DF-BDDF-458B-8917-36D9B9A04D5A}" type="datetimeFigureOut">
              <a:rPr lang="fr-FR" smtClean="0"/>
              <a:pPr/>
              <a:t>19/02/2019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377C9-1544-4635-A66C-685022EEEB6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73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9879" y="3613747"/>
            <a:ext cx="9144000" cy="2196851"/>
          </a:xfrm>
        </p:spPr>
        <p:txBody>
          <a:bodyPr>
            <a:normAutofit/>
          </a:bodyPr>
          <a:lstStyle/>
          <a:p>
            <a:r>
              <a:rPr lang="fr-FR" sz="2800" dirty="0"/>
              <a:t>Arts du cirque, arts plastiques, cinéma-audiovisuel, </a:t>
            </a:r>
          </a:p>
          <a:p>
            <a:r>
              <a:rPr lang="fr-FR" sz="2800" dirty="0"/>
              <a:t>danse, histoire des arts, musique, </a:t>
            </a:r>
            <a:r>
              <a:rPr lang="fr-FR" sz="2800" dirty="0" smtClean="0"/>
              <a:t>théâtre</a:t>
            </a:r>
          </a:p>
          <a:p>
            <a:r>
              <a:rPr lang="fr-FR" sz="2800" dirty="0" smtClean="0"/>
              <a:t>Enseignement de spécialité en 1</a:t>
            </a:r>
            <a:r>
              <a:rPr lang="fr-FR" sz="2800" baseline="30000" dirty="0" smtClean="0"/>
              <a:t>ère</a:t>
            </a:r>
            <a:endParaRPr lang="fr-FR" sz="2800" baseline="30000" dirty="0"/>
          </a:p>
        </p:txBody>
      </p:sp>
      <p:sp>
        <p:nvSpPr>
          <p:cNvPr id="4" name="ZoneTexte 3"/>
          <p:cNvSpPr txBox="1"/>
          <p:nvPr/>
        </p:nvSpPr>
        <p:spPr>
          <a:xfrm>
            <a:off x="3561559" y="3410606"/>
            <a:ext cx="512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1" dirty="0"/>
              <a:t>Projets</a:t>
            </a:r>
            <a:r>
              <a:rPr lang="fr-FR" dirty="0"/>
              <a:t> de programmes du lycée </a:t>
            </a:r>
            <a:r>
              <a:rPr lang="fr-FR" dirty="0" smtClean="0"/>
              <a:t>GT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276" y="2522283"/>
            <a:ext cx="9297206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41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 rot="16200000">
            <a:off x="10327410" y="4592905"/>
            <a:ext cx="270458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b="1" dirty="0">
                <a:latin typeface="Archive" panose="02000506040000020004" pitchFamily="50" charset="0"/>
              </a:rPr>
              <a:t>Les enseignements artistiques</a:t>
            </a:r>
            <a:endParaRPr lang="fr-FR" sz="1100" dirty="0"/>
          </a:p>
        </p:txBody>
      </p:sp>
      <p:sp>
        <p:nvSpPr>
          <p:cNvPr id="55" name="Rectangle 54"/>
          <p:cNvSpPr/>
          <p:nvPr/>
        </p:nvSpPr>
        <p:spPr>
          <a:xfrm rot="16200000">
            <a:off x="10571868" y="4569821"/>
            <a:ext cx="27755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/>
              <a:t>Enseignement de spécialité en </a:t>
            </a:r>
            <a:r>
              <a:rPr lang="fr-FR" sz="1400" dirty="0" smtClean="0"/>
              <a:t>1ère</a:t>
            </a:r>
            <a:endParaRPr lang="fr-FR" sz="1400" dirty="0"/>
          </a:p>
        </p:txBody>
      </p:sp>
      <p:sp>
        <p:nvSpPr>
          <p:cNvPr id="4" name="ZoneTexte 3"/>
          <p:cNvSpPr txBox="1"/>
          <p:nvPr/>
        </p:nvSpPr>
        <p:spPr>
          <a:xfrm>
            <a:off x="942109" y="1140990"/>
            <a:ext cx="776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5">
                  <a:lumMod val="40000"/>
                  <a:lumOff val="60000"/>
                </a:schemeClr>
              </a:buClr>
            </a:pPr>
            <a:r>
              <a:rPr lang="fr-FR" b="1" dirty="0"/>
              <a:t>Ressources et processus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942109" y="1685717"/>
            <a:ext cx="8811491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/>
              <a:t>Des ressources (à mobiliser obligatoirement) pour agir : </a:t>
            </a:r>
            <a:r>
              <a:rPr lang="fr-FR" dirty="0"/>
              <a:t> </a:t>
            </a:r>
          </a:p>
          <a:p>
            <a:pPr marL="285750" indent="-285750">
              <a:lnSpc>
                <a:spcPct val="150000"/>
              </a:lnSpc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a </a:t>
            </a:r>
            <a:r>
              <a:rPr lang="fr-FR" dirty="0"/>
              <a:t>minima une œuvre, un bâtiment, un spectacle, un concert, un ou une </a:t>
            </a:r>
            <a:r>
              <a:rPr lang="fr-FR" dirty="0" smtClean="0"/>
              <a:t>artiste</a:t>
            </a:r>
          </a:p>
          <a:p>
            <a:pPr marL="285750" indent="-285750">
              <a:lnSpc>
                <a:spcPct val="150000"/>
              </a:lnSpc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un </a:t>
            </a:r>
            <a:r>
              <a:rPr lang="fr-FR" dirty="0"/>
              <a:t>projet </a:t>
            </a:r>
            <a:r>
              <a:rPr lang="fr-FR" dirty="0" smtClean="0"/>
              <a:t>partenarial</a:t>
            </a:r>
          </a:p>
          <a:p>
            <a:pPr marL="285750" indent="-285750">
              <a:lnSpc>
                <a:spcPct val="150000"/>
              </a:lnSpc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un </a:t>
            </a:r>
            <a:r>
              <a:rPr lang="fr-FR" dirty="0"/>
              <a:t>ensemble de thématiques </a:t>
            </a:r>
            <a:r>
              <a:rPr lang="fr-FR" dirty="0" smtClean="0"/>
              <a:t>transversales</a:t>
            </a:r>
          </a:p>
          <a:p>
            <a:pPr marL="285750" indent="-285750">
              <a:lnSpc>
                <a:spcPct val="150000"/>
              </a:lnSpc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le </a:t>
            </a:r>
            <a:r>
              <a:rPr lang="fr-FR" dirty="0"/>
              <a:t>carnet de bord comme documentation </a:t>
            </a:r>
            <a:r>
              <a:rPr lang="fr-FR" dirty="0" smtClean="0"/>
              <a:t>personnelle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942109" y="3822083"/>
            <a:ext cx="881149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/>
              <a:t>Des processus mis en œuvre (chaque élément est modifié par les autres) : </a:t>
            </a:r>
            <a:r>
              <a:rPr lang="fr-FR" dirty="0"/>
              <a:t> </a:t>
            </a:r>
          </a:p>
          <a:p>
            <a:pPr marL="285750" indent="-285750">
              <a:lnSpc>
                <a:spcPct val="150000"/>
              </a:lnSpc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reconnaître </a:t>
            </a:r>
            <a:r>
              <a:rPr lang="fr-FR" dirty="0"/>
              <a:t>la valeur artistique, </a:t>
            </a:r>
            <a:endParaRPr lang="fr-FR" dirty="0" smtClean="0"/>
          </a:p>
          <a:p>
            <a:pPr marL="285750" indent="-285750">
              <a:lnSpc>
                <a:spcPct val="150000"/>
              </a:lnSpc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décrire</a:t>
            </a:r>
            <a:r>
              <a:rPr lang="fr-FR" dirty="0"/>
              <a:t>, analyser, interpréter, comparer, mettre en valeur des parentés stylistiques</a:t>
            </a:r>
            <a:r>
              <a:rPr lang="fr-FR" dirty="0" smtClean="0"/>
              <a:t>,</a:t>
            </a:r>
          </a:p>
          <a:p>
            <a:pPr marL="285750" indent="-285750">
              <a:lnSpc>
                <a:spcPct val="150000"/>
              </a:lnSpc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appréhender </a:t>
            </a:r>
            <a:r>
              <a:rPr lang="fr-FR" dirty="0"/>
              <a:t>de façon critique une culture, établir des compte-rendu d’expérience personnelle</a:t>
            </a:r>
            <a:r>
              <a:rPr lang="fr-FR" dirty="0" smtClean="0"/>
              <a:t>,</a:t>
            </a:r>
          </a:p>
          <a:p>
            <a:pPr marL="285750" indent="-285750">
              <a:lnSpc>
                <a:spcPct val="150000"/>
              </a:lnSpc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réaliser </a:t>
            </a:r>
            <a:r>
              <a:rPr lang="fr-FR" dirty="0"/>
              <a:t>un commentaire problématisé</a:t>
            </a:r>
          </a:p>
        </p:txBody>
      </p:sp>
      <p:sp>
        <p:nvSpPr>
          <p:cNvPr id="5" name="Titre 4"/>
          <p:cNvSpPr>
            <a:spLocks noGrp="1"/>
          </p:cNvSpPr>
          <p:nvPr>
            <p:ph type="ctrTitle" idx="4294967295"/>
          </p:nvPr>
        </p:nvSpPr>
        <p:spPr>
          <a:xfrm rot="16200000">
            <a:off x="10805960" y="5033246"/>
            <a:ext cx="2018846" cy="389590"/>
          </a:xfrm>
        </p:spPr>
        <p:txBody>
          <a:bodyPr>
            <a:normAutofit fontScale="90000"/>
          </a:bodyPr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512" y="407061"/>
            <a:ext cx="9193565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57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54" name="Rectangle 53"/>
          <p:cNvSpPr/>
          <p:nvPr/>
        </p:nvSpPr>
        <p:spPr>
          <a:xfrm rot="16200000">
            <a:off x="10327410" y="4592905"/>
            <a:ext cx="270458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b="1" dirty="0">
                <a:latin typeface="Archive" panose="02000506040000020004" pitchFamily="50" charset="0"/>
              </a:rPr>
              <a:t>Les enseignements artistiques</a:t>
            </a:r>
            <a:endParaRPr lang="fr-FR" sz="1100" dirty="0"/>
          </a:p>
        </p:txBody>
      </p:sp>
      <p:sp>
        <p:nvSpPr>
          <p:cNvPr id="55" name="Rectangle 54"/>
          <p:cNvSpPr/>
          <p:nvPr/>
        </p:nvSpPr>
        <p:spPr>
          <a:xfrm rot="16200000">
            <a:off x="10571868" y="4569821"/>
            <a:ext cx="27755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/>
              <a:t>Enseignement de spécialité en </a:t>
            </a:r>
            <a:r>
              <a:rPr lang="fr-FR" sz="1400" dirty="0" smtClean="0"/>
              <a:t>1ère</a:t>
            </a:r>
            <a:endParaRPr lang="fr-FR" sz="1400" dirty="0"/>
          </a:p>
        </p:txBody>
      </p:sp>
      <p:sp>
        <p:nvSpPr>
          <p:cNvPr id="4" name="ZoneTexte 3"/>
          <p:cNvSpPr txBox="1"/>
          <p:nvPr/>
        </p:nvSpPr>
        <p:spPr>
          <a:xfrm>
            <a:off x="942109" y="1140990"/>
            <a:ext cx="711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5">
                  <a:lumMod val="40000"/>
                  <a:lumOff val="60000"/>
                </a:schemeClr>
              </a:buClr>
            </a:pPr>
            <a:r>
              <a:rPr lang="fr-FR" b="1" dirty="0" smtClean="0"/>
              <a:t>Objectifs</a:t>
            </a:r>
            <a:endParaRPr lang="fr-FR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942109" y="1685717"/>
            <a:ext cx="851592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/>
              <a:t>Maitriser des techniques </a:t>
            </a:r>
            <a:endParaRPr lang="fr-FR" dirty="0" smtClean="0"/>
          </a:p>
          <a:p>
            <a:pPr marL="285750" indent="-285750">
              <a:lnSpc>
                <a:spcPct val="200000"/>
              </a:lnSpc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Mobiliser </a:t>
            </a:r>
            <a:r>
              <a:rPr lang="fr-FR" dirty="0"/>
              <a:t>et renforcer des compétences perceptives visant la maitrise d’une culture musicale et </a:t>
            </a:r>
            <a:r>
              <a:rPr lang="fr-FR" dirty="0" smtClean="0"/>
              <a:t>artistique</a:t>
            </a:r>
          </a:p>
          <a:p>
            <a:pPr marL="285750" indent="-285750">
              <a:lnSpc>
                <a:spcPct val="200000"/>
              </a:lnSpc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Développer </a:t>
            </a:r>
            <a:r>
              <a:rPr lang="fr-FR" dirty="0"/>
              <a:t>une forme d’autonomie : situer sa propre pratique et ses propres goûts par rapport au contexte économique, social et professionnel de la musique dans la société contemporaine</a:t>
            </a:r>
          </a:p>
        </p:txBody>
      </p:sp>
      <p:sp>
        <p:nvSpPr>
          <p:cNvPr id="5" name="Titre 4"/>
          <p:cNvSpPr>
            <a:spLocks noGrp="1"/>
          </p:cNvSpPr>
          <p:nvPr>
            <p:ph type="ctrTitle" idx="4294967295"/>
          </p:nvPr>
        </p:nvSpPr>
        <p:spPr>
          <a:xfrm rot="16200000">
            <a:off x="10805960" y="5033246"/>
            <a:ext cx="2018846" cy="389590"/>
          </a:xfrm>
        </p:spPr>
        <p:txBody>
          <a:bodyPr>
            <a:normAutofit fontScale="90000"/>
          </a:bodyPr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088" y="294977"/>
            <a:ext cx="9181372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79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54" name="Rectangle 53"/>
          <p:cNvSpPr/>
          <p:nvPr/>
        </p:nvSpPr>
        <p:spPr>
          <a:xfrm rot="16200000">
            <a:off x="10327410" y="4592905"/>
            <a:ext cx="270458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b="1" dirty="0">
                <a:latin typeface="Archive" panose="02000506040000020004" pitchFamily="50" charset="0"/>
              </a:rPr>
              <a:t>Les enseignements artistiques</a:t>
            </a:r>
            <a:endParaRPr lang="fr-FR" sz="1100" dirty="0"/>
          </a:p>
        </p:txBody>
      </p:sp>
      <p:sp>
        <p:nvSpPr>
          <p:cNvPr id="55" name="Rectangle 54"/>
          <p:cNvSpPr/>
          <p:nvPr/>
        </p:nvSpPr>
        <p:spPr>
          <a:xfrm rot="16200000">
            <a:off x="10571868" y="4569821"/>
            <a:ext cx="27755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/>
              <a:t>Enseignement de spécialité en </a:t>
            </a:r>
            <a:r>
              <a:rPr lang="fr-FR" sz="1400" dirty="0" smtClean="0"/>
              <a:t>1ère</a:t>
            </a:r>
            <a:endParaRPr lang="fr-FR" sz="1400" dirty="0"/>
          </a:p>
        </p:txBody>
      </p:sp>
      <p:sp>
        <p:nvSpPr>
          <p:cNvPr id="4" name="ZoneTexte 3"/>
          <p:cNvSpPr txBox="1"/>
          <p:nvPr/>
        </p:nvSpPr>
        <p:spPr>
          <a:xfrm>
            <a:off x="942109" y="1140990"/>
            <a:ext cx="711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5">
                  <a:lumMod val="40000"/>
                  <a:lumOff val="60000"/>
                </a:schemeClr>
              </a:buClr>
            </a:pPr>
            <a:r>
              <a:rPr lang="fr-FR" b="1" dirty="0"/>
              <a:t>Ressources et processus à disposition : l’ingénierie d’une combinatoire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942109" y="1577597"/>
            <a:ext cx="851592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5">
                  <a:lumMod val="40000"/>
                  <a:lumOff val="60000"/>
                </a:schemeClr>
              </a:buClr>
            </a:pPr>
            <a:r>
              <a:rPr lang="fr-FR" b="1" dirty="0"/>
              <a:t>Ressources pour agir: </a:t>
            </a:r>
            <a:r>
              <a:rPr lang="fr-FR" dirty="0"/>
              <a:t> </a:t>
            </a:r>
          </a:p>
          <a:p>
            <a:pPr marL="285750" indent="-285750">
              <a:lnSpc>
                <a:spcPct val="150000"/>
              </a:lnSpc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3 </a:t>
            </a:r>
            <a:r>
              <a:rPr lang="fr-FR" dirty="0"/>
              <a:t>champs de questionnement qui convoquent des problématiques</a:t>
            </a:r>
          </a:p>
          <a:p>
            <a:pPr marL="285750" indent="-285750">
              <a:lnSpc>
                <a:spcPct val="150000"/>
              </a:lnSpc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Le </a:t>
            </a:r>
            <a:r>
              <a:rPr lang="fr-FR" dirty="0"/>
              <a:t>programme limitatif</a:t>
            </a:r>
          </a:p>
          <a:p>
            <a:pPr marL="285750" indent="-285750">
              <a:lnSpc>
                <a:spcPct val="150000"/>
              </a:lnSpc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La </a:t>
            </a:r>
            <a:r>
              <a:rPr lang="fr-FR" dirty="0"/>
              <a:t>diversification des lieux de travail</a:t>
            </a:r>
          </a:p>
          <a:p>
            <a:pPr marL="285750" indent="-285750">
              <a:lnSpc>
                <a:spcPct val="150000"/>
              </a:lnSpc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La </a:t>
            </a:r>
            <a:r>
              <a:rPr lang="fr-FR" dirty="0"/>
              <a:t>chorale et/ou l’orchestre du lycée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942109" y="3888589"/>
            <a:ext cx="851592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5">
                  <a:lumMod val="40000"/>
                  <a:lumOff val="60000"/>
                </a:schemeClr>
              </a:buClr>
            </a:pPr>
            <a:r>
              <a:rPr lang="fr-FR" b="1" dirty="0"/>
              <a:t>Processus (chaque élément est modifié par les autres) : </a:t>
            </a:r>
            <a:r>
              <a:rPr lang="fr-FR" dirty="0"/>
              <a:t> </a:t>
            </a:r>
          </a:p>
          <a:p>
            <a:pPr marL="285750" indent="-285750">
              <a:lnSpc>
                <a:spcPct val="150000"/>
              </a:lnSpc>
              <a:buClr>
                <a:schemeClr val="accent5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FR" dirty="0" smtClean="0"/>
              <a:t>Les </a:t>
            </a:r>
            <a:r>
              <a:rPr lang="fr-FR" dirty="0"/>
              <a:t>projets musicaux (interprétations collectives, individuelles, création, improvisation, arrangement, projets musicaux documentés et étude de cas en </a:t>
            </a:r>
            <a:r>
              <a:rPr lang="fr-FR" dirty="0" smtClean="0"/>
              <a:t>terminale)</a:t>
            </a:r>
          </a:p>
          <a:p>
            <a:pPr marL="285750" indent="-285750">
              <a:lnSpc>
                <a:spcPct val="150000"/>
              </a:lnSpc>
              <a:buClr>
                <a:schemeClr val="accent5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FR" dirty="0" smtClean="0"/>
              <a:t>Les </a:t>
            </a:r>
            <a:r>
              <a:rPr lang="fr-FR" dirty="0"/>
              <a:t>écoutes comparées (analyses critiques visant la maitrise d’un commentaire argumenté</a:t>
            </a:r>
            <a:r>
              <a:rPr lang="fr-FR" dirty="0" smtClean="0"/>
              <a:t>)</a:t>
            </a:r>
          </a:p>
          <a:p>
            <a:pPr marL="285750" indent="-285750">
              <a:lnSpc>
                <a:spcPct val="150000"/>
              </a:lnSpc>
              <a:buClr>
                <a:schemeClr val="accent5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FR" dirty="0" smtClean="0"/>
              <a:t>L’évaluation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ctrTitle" idx="4294967295"/>
          </p:nvPr>
        </p:nvSpPr>
        <p:spPr>
          <a:xfrm rot="16200000">
            <a:off x="10805960" y="5033246"/>
            <a:ext cx="2018846" cy="389590"/>
          </a:xfrm>
        </p:spPr>
        <p:txBody>
          <a:bodyPr>
            <a:normAutofit fontScale="90000"/>
          </a:bodyPr>
          <a:lstStyle/>
          <a:p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7845" y="329205"/>
            <a:ext cx="9181372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36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54" name="Rectangle 53"/>
          <p:cNvSpPr/>
          <p:nvPr/>
        </p:nvSpPr>
        <p:spPr>
          <a:xfrm rot="16200000">
            <a:off x="10327410" y="4592905"/>
            <a:ext cx="270458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b="1" dirty="0">
                <a:latin typeface="Archive" panose="02000506040000020004" pitchFamily="50" charset="0"/>
              </a:rPr>
              <a:t>Les enseignements artistiques</a:t>
            </a:r>
            <a:endParaRPr lang="fr-FR" sz="1100" dirty="0"/>
          </a:p>
        </p:txBody>
      </p:sp>
      <p:sp>
        <p:nvSpPr>
          <p:cNvPr id="55" name="Rectangle 54"/>
          <p:cNvSpPr/>
          <p:nvPr/>
        </p:nvSpPr>
        <p:spPr>
          <a:xfrm rot="16200000">
            <a:off x="10571868" y="4569821"/>
            <a:ext cx="27755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/>
              <a:t>Enseignement de spécialité en </a:t>
            </a:r>
            <a:r>
              <a:rPr lang="fr-FR" sz="1400" dirty="0" smtClean="0"/>
              <a:t>1ère</a:t>
            </a:r>
            <a:endParaRPr lang="fr-FR" sz="1400" dirty="0"/>
          </a:p>
        </p:txBody>
      </p:sp>
      <p:sp>
        <p:nvSpPr>
          <p:cNvPr id="2" name="ZoneTexte 1"/>
          <p:cNvSpPr txBox="1"/>
          <p:nvPr/>
        </p:nvSpPr>
        <p:spPr>
          <a:xfrm>
            <a:off x="1173015" y="1202805"/>
            <a:ext cx="851592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5">
                  <a:lumMod val="40000"/>
                  <a:lumOff val="60000"/>
                </a:schemeClr>
              </a:buClr>
            </a:pPr>
            <a:r>
              <a:rPr lang="fr-FR" b="1" dirty="0"/>
              <a:t>Trois dimensions essentielles </a:t>
            </a:r>
            <a:r>
              <a:rPr lang="fr-FR" dirty="0" smtClean="0"/>
              <a:t> </a:t>
            </a:r>
          </a:p>
          <a:p>
            <a:pPr marL="285750" indent="-285750">
              <a:lnSpc>
                <a:spcPct val="150000"/>
              </a:lnSpc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pratique </a:t>
            </a:r>
            <a:r>
              <a:rPr lang="fr-FR" dirty="0"/>
              <a:t>du jeu et de la scène ; </a:t>
            </a:r>
            <a:endParaRPr lang="fr-FR" dirty="0" smtClean="0"/>
          </a:p>
          <a:p>
            <a:pPr marL="285750" indent="-285750">
              <a:lnSpc>
                <a:spcPct val="150000"/>
              </a:lnSpc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pratique </a:t>
            </a:r>
            <a:r>
              <a:rPr lang="fr-FR" dirty="0"/>
              <a:t>de spectateur ; </a:t>
            </a:r>
            <a:endParaRPr lang="fr-FR" dirty="0" smtClean="0"/>
          </a:p>
          <a:p>
            <a:pPr marL="285750" indent="-285750">
              <a:lnSpc>
                <a:spcPct val="150000"/>
              </a:lnSpc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acquisition </a:t>
            </a:r>
            <a:r>
              <a:rPr lang="fr-FR" dirty="0"/>
              <a:t>d’une culture théâtrale.</a:t>
            </a:r>
          </a:p>
          <a:p>
            <a:pPr>
              <a:lnSpc>
                <a:spcPct val="150000"/>
              </a:lnSpc>
              <a:buClr>
                <a:schemeClr val="accent5">
                  <a:lumMod val="40000"/>
                  <a:lumOff val="60000"/>
                </a:schemeClr>
              </a:buClr>
            </a:pPr>
            <a:r>
              <a:rPr lang="fr-FR" dirty="0"/>
              <a:t>Liens étroits entre les professeurs qualifiés et les artistes  (enseignement </a:t>
            </a:r>
            <a:r>
              <a:rPr lang="fr-FR" dirty="0" smtClean="0"/>
              <a:t>partenarial) permettant un va-et-vient </a:t>
            </a:r>
            <a:r>
              <a:rPr lang="fr-FR" dirty="0"/>
              <a:t>entre les approches artistiques et théoriques.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173014" y="4034386"/>
            <a:ext cx="85159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>
                <a:schemeClr val="accent5">
                  <a:lumMod val="40000"/>
                  <a:lumOff val="60000"/>
                </a:schemeClr>
              </a:buClr>
            </a:pPr>
            <a:r>
              <a:rPr lang="fr-FR" b="1" dirty="0" smtClean="0"/>
              <a:t>L’évaluation Théâtre </a:t>
            </a:r>
            <a:r>
              <a:rPr lang="fr-FR" b="1" dirty="0"/>
              <a:t>vu comme art et fait social</a:t>
            </a:r>
            <a:r>
              <a:rPr lang="fr-FR" dirty="0"/>
              <a:t>.</a:t>
            </a:r>
          </a:p>
          <a:p>
            <a:pPr marL="285750" indent="-285750">
              <a:lnSpc>
                <a:spcPct val="150000"/>
              </a:lnSpc>
              <a:buClr>
                <a:schemeClr val="accent5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FR" dirty="0"/>
              <a:t>9 spectacles au minimum.</a:t>
            </a:r>
          </a:p>
          <a:p>
            <a:pPr marL="285750" indent="-285750">
              <a:lnSpc>
                <a:spcPct val="150000"/>
              </a:lnSpc>
              <a:buClr>
                <a:schemeClr val="accent5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FR" dirty="0"/>
              <a:t>2 projets de plateau qui s’appuient sur ces spectacles.</a:t>
            </a:r>
          </a:p>
          <a:p>
            <a:pPr marL="285750" indent="-285750">
              <a:lnSpc>
                <a:spcPct val="150000"/>
              </a:lnSpc>
              <a:buClr>
                <a:schemeClr val="accent5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FR" dirty="0"/>
              <a:t>2 objets d’étude parmi 7 (du théâtre antique au contemporain</a:t>
            </a:r>
            <a:r>
              <a:rPr lang="fr-FR" dirty="0" smtClean="0"/>
              <a:t>).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677" y="453177"/>
            <a:ext cx="9260627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90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453837" y="1370662"/>
            <a:ext cx="3851472" cy="13808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54" name="Rectangle 53"/>
          <p:cNvSpPr/>
          <p:nvPr/>
        </p:nvSpPr>
        <p:spPr>
          <a:xfrm rot="16200000">
            <a:off x="10327410" y="4592905"/>
            <a:ext cx="270458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b="1" dirty="0">
                <a:latin typeface="Archive" panose="02000506040000020004" pitchFamily="50" charset="0"/>
              </a:rPr>
              <a:t>Les enseignements artistiques</a:t>
            </a:r>
            <a:endParaRPr lang="fr-FR" sz="1100" dirty="0"/>
          </a:p>
        </p:txBody>
      </p:sp>
      <p:sp>
        <p:nvSpPr>
          <p:cNvPr id="55" name="Rectangle 54"/>
          <p:cNvSpPr/>
          <p:nvPr/>
        </p:nvSpPr>
        <p:spPr>
          <a:xfrm rot="16200000">
            <a:off x="10571868" y="4569821"/>
            <a:ext cx="27755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/>
              <a:t>Enseignement de spécialité en </a:t>
            </a:r>
            <a:r>
              <a:rPr lang="fr-FR" sz="1400" dirty="0" smtClean="0"/>
              <a:t>1ère</a:t>
            </a:r>
            <a:endParaRPr lang="fr-FR" sz="1400" dirty="0"/>
          </a:p>
        </p:txBody>
      </p:sp>
      <p:sp>
        <p:nvSpPr>
          <p:cNvPr id="2" name="ZoneTexte 1"/>
          <p:cNvSpPr txBox="1"/>
          <p:nvPr/>
        </p:nvSpPr>
        <p:spPr>
          <a:xfrm>
            <a:off x="557352" y="848849"/>
            <a:ext cx="65738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600" b="1" dirty="0"/>
              <a:t>Dès la seconde</a:t>
            </a:r>
            <a:r>
              <a:rPr lang="fr-FR" sz="1600" dirty="0"/>
              <a:t>, préparatoire aux enseignements de spécialité comme aux enseignements optionnels de première et </a:t>
            </a:r>
            <a:r>
              <a:rPr lang="fr-FR" sz="1600" dirty="0" smtClean="0"/>
              <a:t>terminale.</a:t>
            </a:r>
          </a:p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600" dirty="0" smtClean="0"/>
              <a:t>En </a:t>
            </a:r>
            <a:r>
              <a:rPr lang="fr-FR" sz="1600" dirty="0"/>
              <a:t>continuité avec la scolarité obligatoire : une formation générale </a:t>
            </a:r>
            <a:br>
              <a:rPr lang="fr-FR" sz="1600" dirty="0"/>
            </a:br>
            <a:r>
              <a:rPr lang="fr-FR" sz="1600" dirty="0"/>
              <a:t>	- rôle de l’art et des artistes </a:t>
            </a:r>
            <a:br>
              <a:rPr lang="fr-FR" sz="1600" dirty="0"/>
            </a:br>
            <a:r>
              <a:rPr lang="fr-FR" sz="1600" dirty="0"/>
              <a:t>	- regard éclairé et critique sur le </a:t>
            </a:r>
            <a:r>
              <a:rPr lang="fr-FR" sz="1600" dirty="0" smtClean="0"/>
              <a:t>monde</a:t>
            </a:r>
          </a:p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600" dirty="0" smtClean="0"/>
              <a:t>Une </a:t>
            </a:r>
            <a:r>
              <a:rPr lang="fr-FR" sz="1600" dirty="0"/>
              <a:t>démarche et des compétences spécifiques par le plaisir de la pratique et de </a:t>
            </a:r>
            <a:r>
              <a:rPr lang="fr-FR" sz="1600" dirty="0" smtClean="0"/>
              <a:t>l’étude</a:t>
            </a:r>
            <a:endParaRPr lang="fr-FR" sz="1600" dirty="0"/>
          </a:p>
        </p:txBody>
      </p:sp>
      <p:sp>
        <p:nvSpPr>
          <p:cNvPr id="4" name="ZoneTexte 3"/>
          <p:cNvSpPr txBox="1"/>
          <p:nvPr/>
        </p:nvSpPr>
        <p:spPr>
          <a:xfrm>
            <a:off x="7453837" y="1370662"/>
            <a:ext cx="30008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Du C2 au C4 puis au lycée</a:t>
            </a:r>
            <a:r>
              <a:rPr lang="fr-FR" dirty="0"/>
              <a:t>, une démarche d’approfondissement des apprentissages</a:t>
            </a: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E145DD73-C917-8A49-AE88-7BA4B12189F9}"/>
              </a:ext>
            </a:extLst>
          </p:cNvPr>
          <p:cNvGrpSpPr/>
          <p:nvPr/>
        </p:nvGrpSpPr>
        <p:grpSpPr>
          <a:xfrm>
            <a:off x="9850293" y="1549504"/>
            <a:ext cx="1407687" cy="1046426"/>
            <a:chOff x="3591863" y="2843813"/>
            <a:chExt cx="3822770" cy="1969250"/>
          </a:xfrm>
        </p:grpSpPr>
        <p:sp>
          <p:nvSpPr>
            <p:cNvPr id="12" name="Ellipse 11">
              <a:extLst>
                <a:ext uri="{FF2B5EF4-FFF2-40B4-BE49-F238E27FC236}">
                  <a16:creationId xmlns:a16="http://schemas.microsoft.com/office/drawing/2014/main" id="{C76FC2C9-3D94-8B40-A9D5-4C36F3CEF89B}"/>
                </a:ext>
              </a:extLst>
            </p:cNvPr>
            <p:cNvSpPr/>
            <p:nvPr/>
          </p:nvSpPr>
          <p:spPr>
            <a:xfrm rot="852377">
              <a:off x="3591863" y="4279663"/>
              <a:ext cx="936172" cy="533400"/>
            </a:xfrm>
            <a:prstGeom prst="ellipse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31E47843-60A6-BF40-B346-F9E85FC823A2}"/>
                </a:ext>
              </a:extLst>
            </p:cNvPr>
            <p:cNvSpPr/>
            <p:nvPr/>
          </p:nvSpPr>
          <p:spPr>
            <a:xfrm rot="852377">
              <a:off x="3751000" y="4056216"/>
              <a:ext cx="1303807" cy="578491"/>
            </a:xfrm>
            <a:prstGeom prst="ellipse">
              <a:avLst/>
            </a:prstGeom>
            <a:noFill/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092696C1-DFAF-834D-A3FC-E0922C3BED6D}"/>
                </a:ext>
              </a:extLst>
            </p:cNvPr>
            <p:cNvSpPr/>
            <p:nvPr/>
          </p:nvSpPr>
          <p:spPr>
            <a:xfrm rot="852377">
              <a:off x="4116112" y="3685089"/>
              <a:ext cx="1487478" cy="796480"/>
            </a:xfrm>
            <a:prstGeom prst="ellipse">
              <a:avLst/>
            </a:prstGeom>
            <a:noFill/>
            <a:ln w="2857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B29EE737-46EB-A04F-92DB-C5D96503B4F5}"/>
                </a:ext>
              </a:extLst>
            </p:cNvPr>
            <p:cNvSpPr/>
            <p:nvPr/>
          </p:nvSpPr>
          <p:spPr>
            <a:xfrm rot="852377">
              <a:off x="4816858" y="2843813"/>
              <a:ext cx="2597775" cy="1023339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51DAFB30-61F8-AF4F-BAC6-F1A39AA74432}"/>
                </a:ext>
              </a:extLst>
            </p:cNvPr>
            <p:cNvSpPr/>
            <p:nvPr/>
          </p:nvSpPr>
          <p:spPr>
            <a:xfrm rot="852377">
              <a:off x="4352807" y="3490314"/>
              <a:ext cx="1787862" cy="720436"/>
            </a:xfrm>
            <a:prstGeom prst="ellipse">
              <a:avLst/>
            </a:prstGeom>
            <a:noFill/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001">
              <a:schemeClr val="dk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6" name="ZoneTexte 5"/>
          <p:cNvSpPr txBox="1"/>
          <p:nvPr/>
        </p:nvSpPr>
        <p:spPr>
          <a:xfrm>
            <a:off x="564986" y="3521957"/>
            <a:ext cx="637199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600" dirty="0"/>
              <a:t>Acquisition des compétences nécessaires pour réussir dans l’enseignement supérieur </a:t>
            </a:r>
            <a:endParaRPr lang="fr-FR" sz="1600" dirty="0" smtClean="0"/>
          </a:p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600" dirty="0" smtClean="0"/>
              <a:t>Une </a:t>
            </a:r>
            <a:r>
              <a:rPr lang="fr-FR" sz="1600" dirty="0"/>
              <a:t>démarche spécifique : pratique artistique et  rencontre avec </a:t>
            </a:r>
            <a:r>
              <a:rPr lang="fr-FR" sz="1600" dirty="0" smtClean="0"/>
              <a:t>l’art :</a:t>
            </a:r>
          </a:p>
          <a:p>
            <a:pPr marL="742950" lvl="1" indent="-285750">
              <a:buClr>
                <a:schemeClr val="accent5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FR" sz="1600" dirty="0" smtClean="0"/>
              <a:t>stimulation </a:t>
            </a:r>
            <a:r>
              <a:rPr lang="fr-FR" sz="1600" dirty="0"/>
              <a:t>de l’imaginaire, de la </a:t>
            </a:r>
            <a:r>
              <a:rPr lang="fr-FR" sz="1600" dirty="0" smtClean="0"/>
              <a:t>créativité </a:t>
            </a:r>
          </a:p>
          <a:p>
            <a:pPr marL="742950" lvl="1" indent="-285750">
              <a:buClr>
                <a:schemeClr val="accent5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FR" sz="1600" dirty="0" smtClean="0"/>
              <a:t>exigence </a:t>
            </a:r>
            <a:r>
              <a:rPr lang="fr-FR" sz="1600" dirty="0"/>
              <a:t>méthodologique et capacité </a:t>
            </a:r>
            <a:r>
              <a:rPr lang="fr-FR" sz="1600" dirty="0" smtClean="0"/>
              <a:t>d’abstraction </a:t>
            </a:r>
          </a:p>
          <a:p>
            <a:pPr marL="742950" lvl="1" indent="-285750">
              <a:buClr>
                <a:schemeClr val="accent5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FR" sz="1600" dirty="0" smtClean="0"/>
              <a:t>esprit </a:t>
            </a:r>
            <a:r>
              <a:rPr lang="fr-FR" sz="1600" dirty="0"/>
              <a:t>collaboratif </a:t>
            </a:r>
            <a:endParaRPr lang="fr-FR" sz="1600" dirty="0" smtClean="0"/>
          </a:p>
          <a:p>
            <a:pPr marL="742950" lvl="1" indent="-285750">
              <a:buClr>
                <a:schemeClr val="accent5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FR" sz="1600" dirty="0" smtClean="0"/>
              <a:t>analyse critique</a:t>
            </a:r>
          </a:p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600" dirty="0" smtClean="0"/>
              <a:t>Une </a:t>
            </a:r>
            <a:r>
              <a:rPr lang="fr-FR" sz="1600" dirty="0"/>
              <a:t>inscription dans le monde contemporain pour </a:t>
            </a:r>
            <a:r>
              <a:rPr lang="fr-FR" sz="1600" dirty="0" smtClean="0"/>
              <a:t>:</a:t>
            </a:r>
          </a:p>
          <a:p>
            <a:pPr marL="742950" lvl="1" indent="-285750">
              <a:buClr>
                <a:schemeClr val="accent5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FR" sz="1600" dirty="0" smtClean="0"/>
              <a:t>penser </a:t>
            </a:r>
            <a:r>
              <a:rPr lang="fr-FR" sz="1600" dirty="0"/>
              <a:t>son rapport à l’art dans la société contemporaine </a:t>
            </a:r>
            <a:endParaRPr lang="fr-FR" sz="1600" dirty="0" smtClean="0"/>
          </a:p>
          <a:p>
            <a:pPr marL="742950" lvl="1" indent="-285750">
              <a:buClr>
                <a:schemeClr val="accent5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FR" sz="1600" dirty="0" smtClean="0"/>
              <a:t>l’ouverture </a:t>
            </a:r>
            <a:r>
              <a:rPr lang="fr-FR" sz="1600" dirty="0"/>
              <a:t>sur le monde de la création et les partenariats </a:t>
            </a:r>
            <a:endParaRPr lang="fr-FR" sz="1600" dirty="0" smtClean="0"/>
          </a:p>
          <a:p>
            <a:pPr marL="742950" lvl="1" indent="-285750">
              <a:buClr>
                <a:schemeClr val="accent5">
                  <a:lumMod val="40000"/>
                  <a:lumOff val="60000"/>
                </a:schemeClr>
              </a:buClr>
              <a:buFont typeface="Arial" panose="020B0604020202020204" pitchFamily="34" charset="0"/>
              <a:buChar char="•"/>
            </a:pPr>
            <a:r>
              <a:rPr lang="fr-FR" sz="1600" dirty="0" smtClean="0"/>
              <a:t>l’ouverture </a:t>
            </a:r>
            <a:r>
              <a:rPr lang="fr-FR" sz="1600" dirty="0"/>
              <a:t>aux métiers, domaines, parcours de </a:t>
            </a:r>
            <a:r>
              <a:rPr lang="fr-FR" sz="1600" dirty="0" smtClean="0"/>
              <a:t>formation </a:t>
            </a:r>
            <a:r>
              <a:rPr lang="fr-FR" sz="1600" dirty="0"/>
              <a:t>artistiques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DBD35AA3-B68F-464B-A4B5-642A7CE6D888}"/>
              </a:ext>
            </a:extLst>
          </p:cNvPr>
          <p:cNvSpPr/>
          <p:nvPr/>
        </p:nvSpPr>
        <p:spPr>
          <a:xfrm>
            <a:off x="6813921" y="3445338"/>
            <a:ext cx="2468624" cy="2378632"/>
          </a:xfrm>
          <a:prstGeom prst="ellipse">
            <a:avLst/>
          </a:prstGeom>
          <a:solidFill>
            <a:srgbClr val="FF9B9B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Le </a:t>
            </a:r>
            <a:r>
              <a:rPr lang="fr-FR" b="1" i="1" dirty="0">
                <a:solidFill>
                  <a:schemeClr val="tx1"/>
                </a:solidFill>
              </a:rPr>
              <a:t>plaisir</a:t>
            </a:r>
            <a:r>
              <a:rPr lang="fr-FR" dirty="0">
                <a:solidFill>
                  <a:schemeClr val="tx1"/>
                </a:solidFill>
              </a:rPr>
              <a:t>, la création,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l’expérience de la </a:t>
            </a:r>
            <a:r>
              <a:rPr lang="fr-FR" b="1" i="1" dirty="0">
                <a:solidFill>
                  <a:schemeClr val="tx1"/>
                </a:solidFill>
              </a:rPr>
              <a:t>pratique</a:t>
            </a:r>
            <a:r>
              <a:rPr lang="fr-FR" dirty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La construction du </a:t>
            </a:r>
            <a:r>
              <a:rPr lang="fr-FR" b="1" i="1" dirty="0">
                <a:solidFill>
                  <a:schemeClr val="tx1"/>
                </a:solidFill>
              </a:rPr>
              <a:t>regard</a:t>
            </a:r>
            <a:r>
              <a:rPr lang="fr-FR" dirty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fr-FR" dirty="0">
                <a:solidFill>
                  <a:schemeClr val="tx1"/>
                </a:solidFill>
              </a:rPr>
              <a:t>La rencontre </a:t>
            </a:r>
            <a:r>
              <a:rPr lang="fr-FR" b="1" i="1" dirty="0" smtClean="0">
                <a:solidFill>
                  <a:schemeClr val="tx1"/>
                </a:solidFill>
              </a:rPr>
              <a:t>sensible</a:t>
            </a:r>
            <a:endParaRPr lang="fr-FR" b="1" i="1" dirty="0">
              <a:solidFill>
                <a:schemeClr val="tx1"/>
              </a:solidFill>
            </a:endParaRPr>
          </a:p>
        </p:txBody>
      </p:sp>
      <p:sp>
        <p:nvSpPr>
          <p:cNvPr id="21" name="Rectangle : coins arrondis 10">
            <a:extLst>
              <a:ext uri="{FF2B5EF4-FFF2-40B4-BE49-F238E27FC236}">
                <a16:creationId xmlns:a16="http://schemas.microsoft.com/office/drawing/2014/main" id="{C59DA010-1E89-664A-9D33-DFE45D9F7781}"/>
              </a:ext>
            </a:extLst>
          </p:cNvPr>
          <p:cNvSpPr/>
          <p:nvPr/>
        </p:nvSpPr>
        <p:spPr>
          <a:xfrm>
            <a:off x="8744448" y="3131546"/>
            <a:ext cx="1602012" cy="1200330"/>
          </a:xfrm>
          <a:prstGeom prst="roundRect">
            <a:avLst/>
          </a:prstGeom>
          <a:solidFill>
            <a:srgbClr val="ABFFD1">
              <a:alpha val="6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0" rIns="0" rtlCol="0" anchor="t" anchorCtr="0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Des compétences </a:t>
            </a:r>
            <a:r>
              <a:rPr lang="fr-FR" dirty="0" smtClean="0">
                <a:solidFill>
                  <a:schemeClr val="tx1"/>
                </a:solidFill>
              </a:rPr>
              <a:t>transversales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4" name="Virage 23">
            <a:extLst>
              <a:ext uri="{FF2B5EF4-FFF2-40B4-BE49-F238E27FC236}">
                <a16:creationId xmlns:a16="http://schemas.microsoft.com/office/drawing/2014/main" id="{48550431-F101-1243-8035-BFA7FE057877}"/>
              </a:ext>
            </a:extLst>
          </p:cNvPr>
          <p:cNvSpPr/>
          <p:nvPr/>
        </p:nvSpPr>
        <p:spPr>
          <a:xfrm flipV="1">
            <a:off x="8872236" y="5569433"/>
            <a:ext cx="511237" cy="524187"/>
          </a:xfrm>
          <a:prstGeom prst="bentArrow">
            <a:avLst>
              <a:gd name="adj1" fmla="val 25000"/>
              <a:gd name="adj2" fmla="val 26919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5E2EA4A-2558-9448-92F1-E71B7568EEBD}"/>
              </a:ext>
            </a:extLst>
          </p:cNvPr>
          <p:cNvSpPr/>
          <p:nvPr/>
        </p:nvSpPr>
        <p:spPr>
          <a:xfrm>
            <a:off x="9436570" y="5486397"/>
            <a:ext cx="1781227" cy="1165672"/>
          </a:xfrm>
          <a:prstGeom prst="rect">
            <a:avLst/>
          </a:prstGeom>
          <a:solidFill>
            <a:srgbClr val="7EE1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Contributions à un parcours de </a:t>
            </a:r>
            <a:r>
              <a:rPr lang="fr-FR" dirty="0" smtClean="0">
                <a:solidFill>
                  <a:schemeClr val="tx1"/>
                </a:solidFill>
              </a:rPr>
              <a:t>réussite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55B65EAD-F908-7841-B7CE-52F6F0EA71CB}"/>
              </a:ext>
            </a:extLst>
          </p:cNvPr>
          <p:cNvSpPr/>
          <p:nvPr/>
        </p:nvSpPr>
        <p:spPr>
          <a:xfrm>
            <a:off x="8845376" y="3989070"/>
            <a:ext cx="2091977" cy="1638307"/>
          </a:xfrm>
          <a:prstGeom prst="ellipse">
            <a:avLst/>
          </a:prstGeom>
          <a:solidFill>
            <a:schemeClr val="accent2">
              <a:lumMod val="75000"/>
              <a:alpha val="6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1260000" rIns="0" bIns="0" rtlCol="0" anchor="b" anchorCtr="0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L’esprit </a:t>
            </a:r>
            <a:r>
              <a:rPr lang="fr-FR" b="1" i="1" dirty="0">
                <a:solidFill>
                  <a:schemeClr val="tx1"/>
                </a:solidFill>
              </a:rPr>
              <a:t>collaboratif</a:t>
            </a:r>
            <a:r>
              <a:rPr lang="fr-FR" dirty="0"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fr-FR" b="1" i="1" dirty="0">
                <a:solidFill>
                  <a:schemeClr val="tx1"/>
                </a:solidFill>
              </a:rPr>
              <a:t>L’analyse </a:t>
            </a:r>
            <a:r>
              <a:rPr lang="fr-FR" b="1" i="1" dirty="0" smtClean="0">
                <a:solidFill>
                  <a:schemeClr val="tx1"/>
                </a:solidFill>
              </a:rPr>
              <a:t>critique</a:t>
            </a:r>
            <a:endParaRPr lang="fr-FR" b="1" i="1" dirty="0">
              <a:solidFill>
                <a:schemeClr val="tx1"/>
              </a:solidFill>
            </a:endParaRPr>
          </a:p>
        </p:txBody>
      </p:sp>
      <p:sp>
        <p:nvSpPr>
          <p:cNvPr id="7" name="Titre 6"/>
          <p:cNvSpPr>
            <a:spLocks noGrp="1"/>
          </p:cNvSpPr>
          <p:nvPr>
            <p:ph type="ctrTitle" idx="4294967295"/>
          </p:nvPr>
        </p:nvSpPr>
        <p:spPr>
          <a:xfrm rot="16200000">
            <a:off x="10805960" y="5033246"/>
            <a:ext cx="2018846" cy="389590"/>
          </a:xfrm>
        </p:spPr>
        <p:txBody>
          <a:bodyPr>
            <a:normAutofit fontScale="90000"/>
          </a:bodyPr>
          <a:lstStyle/>
          <a:p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46" y="0"/>
            <a:ext cx="5749026" cy="743776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361" y="2727415"/>
            <a:ext cx="5852667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12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54" name="Rectangle 53"/>
          <p:cNvSpPr/>
          <p:nvPr/>
        </p:nvSpPr>
        <p:spPr>
          <a:xfrm rot="16200000">
            <a:off x="10327410" y="4592905"/>
            <a:ext cx="270458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b="1" dirty="0">
                <a:latin typeface="Archive" panose="02000506040000020004" pitchFamily="50" charset="0"/>
              </a:rPr>
              <a:t>Les enseignements artistiques</a:t>
            </a:r>
            <a:endParaRPr lang="fr-FR" sz="1100" dirty="0"/>
          </a:p>
        </p:txBody>
      </p:sp>
      <p:sp>
        <p:nvSpPr>
          <p:cNvPr id="55" name="Rectangle 54"/>
          <p:cNvSpPr/>
          <p:nvPr/>
        </p:nvSpPr>
        <p:spPr>
          <a:xfrm rot="16200000">
            <a:off x="10571868" y="4569821"/>
            <a:ext cx="27755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/>
              <a:t>Enseignement de </a:t>
            </a:r>
            <a:r>
              <a:rPr lang="fr-FR" sz="1400" dirty="0" smtClean="0"/>
              <a:t>spécialité </a:t>
            </a:r>
            <a:r>
              <a:rPr lang="fr-FR" sz="1400" dirty="0"/>
              <a:t>en </a:t>
            </a:r>
            <a:r>
              <a:rPr lang="fr-FR" sz="1400" dirty="0" smtClean="0"/>
              <a:t>1ère</a:t>
            </a:r>
            <a:endParaRPr lang="fr-FR" sz="1400" dirty="0"/>
          </a:p>
        </p:txBody>
      </p:sp>
      <p:sp>
        <p:nvSpPr>
          <p:cNvPr id="2" name="ZoneTexte 1"/>
          <p:cNvSpPr txBox="1"/>
          <p:nvPr/>
        </p:nvSpPr>
        <p:spPr>
          <a:xfrm>
            <a:off x="428044" y="913501"/>
            <a:ext cx="5381630" cy="258532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chemeClr val="accent5">
                  <a:lumMod val="40000"/>
                  <a:lumOff val="60000"/>
                </a:schemeClr>
              </a:buClr>
            </a:pPr>
            <a:r>
              <a:rPr lang="fr-FR" b="1" dirty="0" smtClean="0"/>
              <a:t>Enseignement artistique</a:t>
            </a:r>
            <a:r>
              <a:rPr lang="fr-FR" dirty="0" smtClean="0"/>
              <a:t> qui prolonge </a:t>
            </a:r>
            <a:r>
              <a:rPr lang="fr-FR" dirty="0"/>
              <a:t>les acquisitions de la scolarité obligatoire et les enjeux de l’enseignement </a:t>
            </a:r>
            <a:r>
              <a:rPr lang="fr-FR" dirty="0" smtClean="0"/>
              <a:t>optionnel.</a:t>
            </a:r>
          </a:p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Dynamique </a:t>
            </a:r>
            <a:r>
              <a:rPr lang="fr-FR" dirty="0"/>
              <a:t>d’expérimentation et </a:t>
            </a:r>
            <a:r>
              <a:rPr lang="fr-FR" dirty="0" smtClean="0"/>
              <a:t>d’exploration</a:t>
            </a:r>
          </a:p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Recherche </a:t>
            </a:r>
            <a:r>
              <a:rPr lang="fr-FR" dirty="0"/>
              <a:t>et </a:t>
            </a:r>
            <a:r>
              <a:rPr lang="fr-FR" dirty="0" smtClean="0"/>
              <a:t>invention</a:t>
            </a:r>
          </a:p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Projets </a:t>
            </a:r>
            <a:r>
              <a:rPr lang="fr-FR" dirty="0"/>
              <a:t>individuels et </a:t>
            </a:r>
            <a:r>
              <a:rPr lang="fr-FR" dirty="0" smtClean="0"/>
              <a:t>collectifs</a:t>
            </a:r>
          </a:p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Rencontres </a:t>
            </a:r>
            <a:r>
              <a:rPr lang="fr-FR" dirty="0"/>
              <a:t>sensibles et réflexion sur </a:t>
            </a:r>
            <a:r>
              <a:rPr lang="fr-FR" dirty="0" smtClean="0"/>
              <a:t>l’art</a:t>
            </a:r>
          </a:p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Développement </a:t>
            </a:r>
            <a:r>
              <a:rPr lang="fr-FR" dirty="0"/>
              <a:t>de compétences transversales pour la réussite des élèves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557352" y="4040616"/>
            <a:ext cx="4910335" cy="2031325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b="1" dirty="0"/>
              <a:t>Enjeux et objectifs :</a:t>
            </a:r>
          </a:p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/>
              <a:t>Développer et étayer la pratique </a:t>
            </a:r>
            <a:r>
              <a:rPr lang="fr-FR" dirty="0" smtClean="0"/>
              <a:t>plastique</a:t>
            </a:r>
          </a:p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Enrichir </a:t>
            </a:r>
            <a:r>
              <a:rPr lang="fr-FR" dirty="0"/>
              <a:t>la culture </a:t>
            </a:r>
            <a:r>
              <a:rPr lang="fr-FR" dirty="0" smtClean="0"/>
              <a:t>artistique</a:t>
            </a:r>
          </a:p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Rendre </a:t>
            </a:r>
            <a:r>
              <a:rPr lang="fr-FR" dirty="0"/>
              <a:t>attentif aux données et aux dimensions sensibles des pratiques </a:t>
            </a:r>
            <a:r>
              <a:rPr lang="fr-FR" dirty="0" smtClean="0"/>
              <a:t>plastiques</a:t>
            </a:r>
          </a:p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Développer </a:t>
            </a:r>
            <a:r>
              <a:rPr lang="fr-FR" dirty="0"/>
              <a:t>la curiosité pour la création artistique et la culture en général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5938982" y="4945044"/>
            <a:ext cx="4728461" cy="175432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chemeClr val="accent5">
                  <a:lumMod val="40000"/>
                  <a:lumOff val="60000"/>
                </a:schemeClr>
              </a:buClr>
            </a:pPr>
            <a:r>
              <a:rPr lang="fr-FR" b="1" dirty="0"/>
              <a:t>Situations pédagogiques… </a:t>
            </a:r>
            <a:endParaRPr lang="fr-FR" b="1" dirty="0" smtClean="0"/>
          </a:p>
          <a:p>
            <a:pPr>
              <a:buClr>
                <a:schemeClr val="accent5">
                  <a:lumMod val="40000"/>
                  <a:lumOff val="60000"/>
                </a:schemeClr>
              </a:buClr>
            </a:pPr>
            <a:r>
              <a:rPr lang="fr-FR" dirty="0" smtClean="0"/>
              <a:t>qui </a:t>
            </a:r>
            <a:r>
              <a:rPr lang="fr-FR" dirty="0"/>
              <a:t>encouragent l’initiative et l’audace, le potentiel d’invention et la créativité,  l’autonomie et la responsabilité́, la prise de recul et le regard critique… ainsi que les </a:t>
            </a:r>
            <a:r>
              <a:rPr lang="fr-FR" b="1" dirty="0"/>
              <a:t>compétences orales</a:t>
            </a:r>
            <a:r>
              <a:rPr lang="fr-FR" dirty="0"/>
              <a:t> et la </a:t>
            </a:r>
            <a:r>
              <a:rPr lang="fr-FR" b="1" dirty="0"/>
              <a:t>mobilisation de </a:t>
            </a:r>
            <a:r>
              <a:rPr lang="fr-FR" b="1" dirty="0" smtClean="0"/>
              <a:t>l’écrit</a:t>
            </a:r>
            <a:r>
              <a:rPr lang="fr-FR" dirty="0" smtClean="0"/>
              <a:t>.</a:t>
            </a:r>
            <a:endParaRPr lang="fr-FR" dirty="0"/>
          </a:p>
        </p:txBody>
      </p:sp>
      <p:grpSp>
        <p:nvGrpSpPr>
          <p:cNvPr id="19" name="Groupe 18"/>
          <p:cNvGrpSpPr/>
          <p:nvPr/>
        </p:nvGrpSpPr>
        <p:grpSpPr>
          <a:xfrm>
            <a:off x="5929751" y="660989"/>
            <a:ext cx="5338618" cy="4108565"/>
            <a:chOff x="6068291" y="836479"/>
            <a:chExt cx="5338618" cy="4108565"/>
          </a:xfrm>
        </p:grpSpPr>
        <p:sp>
          <p:nvSpPr>
            <p:cNvPr id="18" name="Rectangle 17"/>
            <p:cNvSpPr/>
            <p:nvPr/>
          </p:nvSpPr>
          <p:spPr>
            <a:xfrm>
              <a:off x="6068291" y="836479"/>
              <a:ext cx="5338618" cy="41085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6280728" y="836479"/>
              <a:ext cx="498184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/>
                <a:t>Pratiquer les arts plastiques de manière réflexive… </a:t>
              </a:r>
            </a:p>
            <a:p>
              <a:r>
                <a:rPr lang="fr-FR" dirty="0"/>
                <a:t>des compétences qui interagissent </a:t>
              </a:r>
            </a:p>
          </p:txBody>
        </p:sp>
        <p:sp>
          <p:nvSpPr>
            <p:cNvPr id="17" name="Ellipse 16"/>
            <p:cNvSpPr/>
            <p:nvPr/>
          </p:nvSpPr>
          <p:spPr>
            <a:xfrm>
              <a:off x="7629236" y="1450113"/>
              <a:ext cx="2152073" cy="1293091"/>
            </a:xfrm>
            <a:prstGeom prst="ellipse">
              <a:avLst/>
            </a:prstGeom>
            <a:solidFill>
              <a:srgbClr val="B4C7E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Expérimenter / produire / créer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34" name="Ellipse 33"/>
            <p:cNvSpPr/>
            <p:nvPr/>
          </p:nvSpPr>
          <p:spPr>
            <a:xfrm>
              <a:off x="8700356" y="2156792"/>
              <a:ext cx="2604957" cy="2135723"/>
            </a:xfrm>
            <a:prstGeom prst="ellipse">
              <a:avLst/>
            </a:prstGeom>
            <a:solidFill>
              <a:srgbClr val="B4C7E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Mettre en œuvre un projet artistique individuel et collectif (faire preuve d’autonomie, d’initiative, de responsabilité et d’esprit critique)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  <p:sp>
          <p:nvSpPr>
            <p:cNvPr id="35" name="Ellipse 34"/>
            <p:cNvSpPr/>
            <p:nvPr/>
          </p:nvSpPr>
          <p:spPr>
            <a:xfrm>
              <a:off x="7244173" y="3307813"/>
              <a:ext cx="2152073" cy="1547465"/>
            </a:xfrm>
            <a:prstGeom prst="ellipse">
              <a:avLst/>
            </a:prstGeom>
            <a:solidFill>
              <a:srgbClr val="B4C7E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24000" rtlCol="0" anchor="ctr" anchorCtr="0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</a:rPr>
                <a:t>Questionner le fait artistique (analyse, interprétation, auteur, spectateur…)</a:t>
              </a:r>
            </a:p>
          </p:txBody>
        </p:sp>
        <p:sp>
          <p:nvSpPr>
            <p:cNvPr id="33" name="Ellipse 32"/>
            <p:cNvSpPr/>
            <p:nvPr/>
          </p:nvSpPr>
          <p:spPr>
            <a:xfrm>
              <a:off x="6195847" y="2063961"/>
              <a:ext cx="2152073" cy="1547465"/>
            </a:xfrm>
            <a:prstGeom prst="ellipse">
              <a:avLst/>
            </a:prstGeom>
            <a:solidFill>
              <a:srgbClr val="B4C7E7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 smtClean="0">
                  <a:solidFill>
                    <a:schemeClr val="tx1"/>
                  </a:solidFill>
                </a:rPr>
                <a:t>Exposer la pratique ; être sensible à la réception de l’œuvre</a:t>
              </a:r>
              <a:endParaRPr lang="fr-FR" sz="1400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Titre 5"/>
          <p:cNvSpPr>
            <a:spLocks noGrp="1"/>
          </p:cNvSpPr>
          <p:nvPr>
            <p:ph type="ctrTitle" idx="4294967295"/>
          </p:nvPr>
        </p:nvSpPr>
        <p:spPr>
          <a:xfrm rot="16200000">
            <a:off x="10805960" y="5033246"/>
            <a:ext cx="2018846" cy="389590"/>
          </a:xfrm>
        </p:spPr>
        <p:txBody>
          <a:bodyPr>
            <a:normAutofit fontScale="90000"/>
          </a:bodyPr>
          <a:lstStyle/>
          <a:p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352" y="30771"/>
            <a:ext cx="7998645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72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54" name="Rectangle 53"/>
          <p:cNvSpPr/>
          <p:nvPr/>
        </p:nvSpPr>
        <p:spPr>
          <a:xfrm rot="16200000">
            <a:off x="10327410" y="4592905"/>
            <a:ext cx="270458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b="1" dirty="0">
                <a:latin typeface="Archive" panose="02000506040000020004" pitchFamily="50" charset="0"/>
              </a:rPr>
              <a:t>Les enseignements artistiques</a:t>
            </a:r>
            <a:endParaRPr lang="fr-FR" sz="1100" dirty="0"/>
          </a:p>
        </p:txBody>
      </p:sp>
      <p:sp>
        <p:nvSpPr>
          <p:cNvPr id="55" name="Rectangle 54"/>
          <p:cNvSpPr/>
          <p:nvPr/>
        </p:nvSpPr>
        <p:spPr>
          <a:xfrm rot="16200000">
            <a:off x="10571868" y="4569821"/>
            <a:ext cx="27755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/>
              <a:t>Enseignement de spécialité en </a:t>
            </a:r>
            <a:r>
              <a:rPr lang="fr-FR" sz="1400" dirty="0" smtClean="0"/>
              <a:t>1ère</a:t>
            </a:r>
            <a:endParaRPr lang="fr-FR" sz="1400" dirty="0"/>
          </a:p>
        </p:txBody>
      </p:sp>
      <p:sp>
        <p:nvSpPr>
          <p:cNvPr id="2" name="ZoneTexte 1"/>
          <p:cNvSpPr txBox="1"/>
          <p:nvPr/>
        </p:nvSpPr>
        <p:spPr>
          <a:xfrm>
            <a:off x="428044" y="867318"/>
            <a:ext cx="5381630" cy="230832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buClr>
                <a:schemeClr val="accent5">
                  <a:lumMod val="40000"/>
                  <a:lumOff val="60000"/>
                </a:schemeClr>
              </a:buClr>
            </a:pPr>
            <a:r>
              <a:rPr lang="fr-FR" sz="1600" b="1" dirty="0"/>
              <a:t>Questionnements </a:t>
            </a:r>
            <a:r>
              <a:rPr lang="fr-FR" sz="1600" b="1" dirty="0" smtClean="0"/>
              <a:t>plasticiens</a:t>
            </a:r>
          </a:p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600" dirty="0" smtClean="0"/>
              <a:t>La </a:t>
            </a:r>
            <a:r>
              <a:rPr lang="fr-FR" sz="1600" dirty="0"/>
              <a:t>représentation (le corps, l’espace, …), la figuration (espace… construction… format… de l’image, non figuration</a:t>
            </a:r>
            <a:r>
              <a:rPr lang="fr-FR" sz="1600" dirty="0" smtClean="0"/>
              <a:t>…),</a:t>
            </a:r>
          </a:p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600" dirty="0" smtClean="0"/>
              <a:t>la </a:t>
            </a:r>
            <a:r>
              <a:rPr lang="fr-FR" sz="1600" dirty="0"/>
              <a:t>matérialité de </a:t>
            </a:r>
            <a:r>
              <a:rPr lang="fr-FR" sz="1600" dirty="0" smtClean="0"/>
              <a:t>l’œuvre</a:t>
            </a:r>
          </a:p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600" dirty="0" smtClean="0"/>
              <a:t>La </a:t>
            </a:r>
            <a:r>
              <a:rPr lang="fr-FR" sz="1600" dirty="0"/>
              <a:t>présentation de </a:t>
            </a:r>
            <a:r>
              <a:rPr lang="fr-FR" sz="1600" dirty="0" smtClean="0"/>
              <a:t>l’œuvre</a:t>
            </a:r>
          </a:p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600" dirty="0" smtClean="0"/>
              <a:t>La </a:t>
            </a:r>
            <a:r>
              <a:rPr lang="fr-FR" sz="1600" dirty="0"/>
              <a:t>monstration et la diffusion de l’œuvre, les lieux, les espaces, les </a:t>
            </a:r>
            <a:r>
              <a:rPr lang="fr-FR" sz="1600" dirty="0" smtClean="0"/>
              <a:t>contextes</a:t>
            </a:r>
          </a:p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600" dirty="0" smtClean="0"/>
              <a:t>La </a:t>
            </a:r>
            <a:r>
              <a:rPr lang="fr-FR" sz="1600" dirty="0"/>
              <a:t>réception de l’œuvre exposée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28044" y="4506492"/>
            <a:ext cx="5381630" cy="2062103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Questionnements </a:t>
            </a:r>
            <a:r>
              <a:rPr lang="fr-FR" sz="1600" b="1" dirty="0"/>
              <a:t>transversaux </a:t>
            </a:r>
          </a:p>
          <a:p>
            <a:r>
              <a:rPr lang="fr-FR" sz="1600" dirty="0"/>
              <a:t>l’artiste et la société, la mondialisation </a:t>
            </a:r>
          </a:p>
          <a:p>
            <a:r>
              <a:rPr lang="fr-FR" sz="1600" dirty="0"/>
              <a:t>l’artiste et la société : faire œuvre face à l’Histoire et à la politique</a:t>
            </a:r>
          </a:p>
          <a:p>
            <a:r>
              <a:rPr lang="fr-FR" sz="1600" dirty="0"/>
              <a:t>l’art, les sciences et les technologies : dialogue ou hybridation</a:t>
            </a:r>
          </a:p>
          <a:p>
            <a:r>
              <a:rPr lang="fr-FR" sz="1600" dirty="0"/>
              <a:t>La mondialisation de la création artistique : métissages ou relativité </a:t>
            </a:r>
          </a:p>
          <a:p>
            <a:r>
              <a:rPr lang="fr-FR" sz="1600" dirty="0"/>
              <a:t>des cultures du monde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28044" y="3393820"/>
            <a:ext cx="5381630" cy="830997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b="1" dirty="0"/>
              <a:t>Questionnements  artistiques interdisciplinaires </a:t>
            </a:r>
          </a:p>
          <a:p>
            <a:r>
              <a:rPr lang="fr-FR" sz="1600" dirty="0"/>
              <a:t>Arts plastiques et théâtre, cinéma, animation, jeu vidéo, danse, musique, architecture, paysage, design </a:t>
            </a:r>
            <a:r>
              <a:rPr lang="fr-FR" sz="1600" dirty="0" smtClean="0"/>
              <a:t>(…)</a:t>
            </a:r>
            <a:endParaRPr lang="fr-FR" sz="1600" dirty="0"/>
          </a:p>
        </p:txBody>
      </p:sp>
      <p:sp>
        <p:nvSpPr>
          <p:cNvPr id="21" name="ZoneTexte 20"/>
          <p:cNvSpPr txBox="1"/>
          <p:nvPr/>
        </p:nvSpPr>
        <p:spPr>
          <a:xfrm>
            <a:off x="6326170" y="867318"/>
            <a:ext cx="4794409" cy="2308324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b="1" dirty="0"/>
              <a:t>Quatre grands types de pratiques plastiques et artistiques </a:t>
            </a:r>
          </a:p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600" dirty="0"/>
              <a:t>pratiques bidimensionnelles (graphiques et picturales) </a:t>
            </a:r>
            <a:endParaRPr lang="fr-FR" sz="1600" dirty="0" smtClean="0"/>
          </a:p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600" dirty="0" smtClean="0"/>
              <a:t>pratiques </a:t>
            </a:r>
            <a:r>
              <a:rPr lang="fr-FR" sz="1600" dirty="0"/>
              <a:t>tridimensionnelles (sculpturales et architecturales) </a:t>
            </a:r>
            <a:endParaRPr lang="fr-FR" sz="1600" dirty="0" smtClean="0"/>
          </a:p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600" dirty="0" smtClean="0"/>
              <a:t>pratiques  </a:t>
            </a:r>
            <a:r>
              <a:rPr lang="fr-FR" sz="1600" dirty="0"/>
              <a:t>artistiques de l’image fixe et animée, photo, cinéma, vidéo </a:t>
            </a:r>
            <a:endParaRPr lang="fr-FR" sz="1600" dirty="0" smtClean="0"/>
          </a:p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1600" dirty="0" smtClean="0"/>
              <a:t>pratiques </a:t>
            </a:r>
            <a:r>
              <a:rPr lang="fr-FR" sz="1600" dirty="0"/>
              <a:t>artistiques du numérique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6326170" y="3378594"/>
            <a:ext cx="4794409" cy="1077218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b="1" dirty="0"/>
              <a:t>Contribution à la perspective d’orientation et au projet d’études</a:t>
            </a:r>
          </a:p>
          <a:p>
            <a:r>
              <a:rPr lang="fr-FR" sz="1600" dirty="0"/>
              <a:t>Elargissement des arts plastiques à d’autres contextes (autres arts, interdisciplinarité, partenariats) 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6326169" y="4806853"/>
            <a:ext cx="4794409" cy="1323439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fr-FR" sz="1600" dirty="0"/>
              <a:t>L’enseignement des arts plastiques est conduit par des professeurs spécialistes.</a:t>
            </a:r>
          </a:p>
          <a:p>
            <a:r>
              <a:rPr lang="fr-FR" sz="1600" b="1" dirty="0"/>
              <a:t>Le partenariat avec des institutions artistiques et culturelles ou des artistes</a:t>
            </a:r>
            <a:r>
              <a:rPr lang="fr-FR" sz="1600" dirty="0"/>
              <a:t> peut être envisagé à l’initiative du professeur </a:t>
            </a:r>
          </a:p>
        </p:txBody>
      </p:sp>
      <p:sp>
        <p:nvSpPr>
          <p:cNvPr id="4" name="Titre 3"/>
          <p:cNvSpPr>
            <a:spLocks noGrp="1"/>
          </p:cNvSpPr>
          <p:nvPr>
            <p:ph type="ctrTitle" idx="4294967295"/>
          </p:nvPr>
        </p:nvSpPr>
        <p:spPr>
          <a:xfrm rot="16200000">
            <a:off x="10805960" y="5033246"/>
            <a:ext cx="2018846" cy="389590"/>
          </a:xfrm>
        </p:spPr>
        <p:txBody>
          <a:bodyPr>
            <a:normAutofit fontScale="90000"/>
          </a:bodyPr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044" y="86066"/>
            <a:ext cx="9205758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45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54" name="Rectangle 53"/>
          <p:cNvSpPr/>
          <p:nvPr/>
        </p:nvSpPr>
        <p:spPr>
          <a:xfrm rot="16200000">
            <a:off x="10327410" y="4592905"/>
            <a:ext cx="270458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b="1" dirty="0">
                <a:latin typeface="Archive" panose="02000506040000020004" pitchFamily="50" charset="0"/>
              </a:rPr>
              <a:t>Les enseignements artistiques</a:t>
            </a:r>
            <a:endParaRPr lang="fr-FR" sz="1100" dirty="0"/>
          </a:p>
        </p:txBody>
      </p:sp>
      <p:sp>
        <p:nvSpPr>
          <p:cNvPr id="55" name="Rectangle 54"/>
          <p:cNvSpPr/>
          <p:nvPr/>
        </p:nvSpPr>
        <p:spPr>
          <a:xfrm rot="16200000">
            <a:off x="10571868" y="4569821"/>
            <a:ext cx="27755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/>
              <a:t>Enseignement de spécialité en </a:t>
            </a:r>
            <a:r>
              <a:rPr lang="fr-FR" sz="1400" dirty="0" smtClean="0"/>
              <a:t>1ère</a:t>
            </a:r>
            <a:endParaRPr lang="fr-FR" sz="1400" dirty="0"/>
          </a:p>
        </p:txBody>
      </p:sp>
      <p:sp>
        <p:nvSpPr>
          <p:cNvPr id="4" name="ZoneTexte 3"/>
          <p:cNvSpPr txBox="1"/>
          <p:nvPr/>
        </p:nvSpPr>
        <p:spPr>
          <a:xfrm>
            <a:off x="2595418" y="1607127"/>
            <a:ext cx="764771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/>
              <a:t>Il offre une formation complète en articulant pratique artistique, culture  et </a:t>
            </a:r>
            <a:r>
              <a:rPr lang="fr-FR" dirty="0" smtClean="0"/>
              <a:t>théorie.</a:t>
            </a:r>
          </a:p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endParaRPr lang="fr-FR" dirty="0"/>
          </a:p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Par </a:t>
            </a:r>
            <a:r>
              <a:rPr lang="fr-FR" dirty="0"/>
              <a:t>son caractère partenarial, il donne l’opportunité d’un double encadrement par les professeurs, par des professionnels et une relation privilégiée avec une structure </a:t>
            </a:r>
            <a:r>
              <a:rPr lang="fr-FR" dirty="0" smtClean="0"/>
              <a:t>culturelle.</a:t>
            </a:r>
          </a:p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endParaRPr lang="fr-FR" dirty="0"/>
          </a:p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Il  </a:t>
            </a:r>
            <a:r>
              <a:rPr lang="fr-FR" dirty="0"/>
              <a:t>peut se conjuguer avec de nombreux autres enseignements de spécialité dans le champ des sciences et des sciences </a:t>
            </a:r>
            <a:r>
              <a:rPr lang="fr-FR" dirty="0" smtClean="0"/>
              <a:t>humaines.</a:t>
            </a:r>
          </a:p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endParaRPr lang="fr-FR" dirty="0"/>
          </a:p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Il </a:t>
            </a:r>
            <a:r>
              <a:rPr lang="fr-FR" dirty="0"/>
              <a:t>offre des poursuites d'études dans des domaines variés : Universités, BTS des métiers de l'audiovisuel, Classes Préparatoires aux Grandes Ecoles, Ecoles de cinéma, Ecoles d’art, mais aussi Ecoles de commerce dans le secteur des médias, formations juridiques, etc.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4952" y="1708039"/>
            <a:ext cx="1849742" cy="296949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 rot="16200000">
            <a:off x="10805960" y="5033246"/>
            <a:ext cx="2018846" cy="389590"/>
          </a:xfrm>
        </p:spPr>
        <p:txBody>
          <a:bodyPr>
            <a:normAutofit fontScale="90000"/>
          </a:bodyPr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939" y="247453"/>
            <a:ext cx="9193565" cy="73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52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5812647" y="2434240"/>
            <a:ext cx="5224815" cy="40577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54" name="Rectangle 53"/>
          <p:cNvSpPr/>
          <p:nvPr/>
        </p:nvSpPr>
        <p:spPr>
          <a:xfrm rot="16200000">
            <a:off x="10327410" y="4592905"/>
            <a:ext cx="270458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b="1" dirty="0">
                <a:latin typeface="Archive" panose="02000506040000020004" pitchFamily="50" charset="0"/>
              </a:rPr>
              <a:t>Les enseignements artistiques</a:t>
            </a:r>
            <a:endParaRPr lang="fr-FR" sz="1100" dirty="0"/>
          </a:p>
        </p:txBody>
      </p:sp>
      <p:sp>
        <p:nvSpPr>
          <p:cNvPr id="55" name="Rectangle 54"/>
          <p:cNvSpPr/>
          <p:nvPr/>
        </p:nvSpPr>
        <p:spPr>
          <a:xfrm rot="16200000">
            <a:off x="10571868" y="4569821"/>
            <a:ext cx="27755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/>
              <a:t>Enseignement de spécialité en </a:t>
            </a:r>
            <a:r>
              <a:rPr lang="fr-FR" sz="1400" dirty="0" smtClean="0"/>
              <a:t>1ère</a:t>
            </a:r>
            <a:endParaRPr lang="fr-FR" sz="1400" dirty="0"/>
          </a:p>
        </p:txBody>
      </p:sp>
      <p:sp>
        <p:nvSpPr>
          <p:cNvPr id="4" name="ZoneTexte 3"/>
          <p:cNvSpPr txBox="1"/>
          <p:nvPr/>
        </p:nvSpPr>
        <p:spPr>
          <a:xfrm>
            <a:off x="562218" y="1187269"/>
            <a:ext cx="8663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5">
                  <a:lumMod val="40000"/>
                  <a:lumOff val="60000"/>
                </a:schemeClr>
              </a:buClr>
            </a:pPr>
            <a:r>
              <a:rPr lang="fr-FR" dirty="0"/>
              <a:t>Un programme organisé par grands axes </a:t>
            </a:r>
            <a:r>
              <a:rPr lang="fr-FR" dirty="0" smtClean="0"/>
              <a:t>déclinés </a:t>
            </a:r>
            <a:r>
              <a:rPr lang="fr-FR" dirty="0"/>
              <a:t>en questionnements annuels </a:t>
            </a:r>
            <a:br>
              <a:rPr lang="fr-FR" dirty="0"/>
            </a:br>
            <a:r>
              <a:rPr lang="fr-FR" dirty="0"/>
              <a:t>pour varier les approches et découvrir la diversité des métiers</a:t>
            </a:r>
          </a:p>
        </p:txBody>
      </p:sp>
      <p:sp>
        <p:nvSpPr>
          <p:cNvPr id="6" name="Forme libre 5"/>
          <p:cNvSpPr/>
          <p:nvPr/>
        </p:nvSpPr>
        <p:spPr>
          <a:xfrm>
            <a:off x="2065547" y="2370366"/>
            <a:ext cx="1348391" cy="876454"/>
          </a:xfrm>
          <a:custGeom>
            <a:avLst/>
            <a:gdLst>
              <a:gd name="connsiteX0" fmla="*/ 0 w 1348391"/>
              <a:gd name="connsiteY0" fmla="*/ 146079 h 876454"/>
              <a:gd name="connsiteX1" fmla="*/ 146079 w 1348391"/>
              <a:gd name="connsiteY1" fmla="*/ 0 h 876454"/>
              <a:gd name="connsiteX2" fmla="*/ 1202312 w 1348391"/>
              <a:gd name="connsiteY2" fmla="*/ 0 h 876454"/>
              <a:gd name="connsiteX3" fmla="*/ 1348391 w 1348391"/>
              <a:gd name="connsiteY3" fmla="*/ 146079 h 876454"/>
              <a:gd name="connsiteX4" fmla="*/ 1348391 w 1348391"/>
              <a:gd name="connsiteY4" fmla="*/ 730375 h 876454"/>
              <a:gd name="connsiteX5" fmla="*/ 1202312 w 1348391"/>
              <a:gd name="connsiteY5" fmla="*/ 876454 h 876454"/>
              <a:gd name="connsiteX6" fmla="*/ 146079 w 1348391"/>
              <a:gd name="connsiteY6" fmla="*/ 876454 h 876454"/>
              <a:gd name="connsiteX7" fmla="*/ 0 w 1348391"/>
              <a:gd name="connsiteY7" fmla="*/ 730375 h 876454"/>
              <a:gd name="connsiteX8" fmla="*/ 0 w 1348391"/>
              <a:gd name="connsiteY8" fmla="*/ 146079 h 876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8391" h="876454">
                <a:moveTo>
                  <a:pt x="0" y="146079"/>
                </a:moveTo>
                <a:cubicBezTo>
                  <a:pt x="0" y="65402"/>
                  <a:pt x="65402" y="0"/>
                  <a:pt x="146079" y="0"/>
                </a:cubicBezTo>
                <a:lnTo>
                  <a:pt x="1202312" y="0"/>
                </a:lnTo>
                <a:cubicBezTo>
                  <a:pt x="1282989" y="0"/>
                  <a:pt x="1348391" y="65402"/>
                  <a:pt x="1348391" y="146079"/>
                </a:cubicBezTo>
                <a:lnTo>
                  <a:pt x="1348391" y="730375"/>
                </a:lnTo>
                <a:cubicBezTo>
                  <a:pt x="1348391" y="811052"/>
                  <a:pt x="1282989" y="876454"/>
                  <a:pt x="1202312" y="876454"/>
                </a:cubicBezTo>
                <a:lnTo>
                  <a:pt x="146079" y="876454"/>
                </a:lnTo>
                <a:cubicBezTo>
                  <a:pt x="65402" y="876454"/>
                  <a:pt x="0" y="811052"/>
                  <a:pt x="0" y="730375"/>
                </a:cubicBezTo>
                <a:lnTo>
                  <a:pt x="0" y="146079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6125" tIns="96125" rIns="96125" bIns="9612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kern="1200" dirty="0" smtClean="0">
                <a:solidFill>
                  <a:schemeClr val="tx1"/>
                </a:solidFill>
              </a:rPr>
              <a:t>Émotions</a:t>
            </a:r>
            <a:endParaRPr lang="fr-FR" sz="1400" b="1" kern="1200" dirty="0">
              <a:solidFill>
                <a:schemeClr val="tx1"/>
              </a:solidFill>
            </a:endParaRPr>
          </a:p>
        </p:txBody>
      </p:sp>
      <p:sp>
        <p:nvSpPr>
          <p:cNvPr id="7" name="Forme libre 6"/>
          <p:cNvSpPr/>
          <p:nvPr/>
        </p:nvSpPr>
        <p:spPr>
          <a:xfrm>
            <a:off x="989526" y="2808594"/>
            <a:ext cx="3500432" cy="350043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433664" y="138957"/>
                </a:moveTo>
                <a:arcTo wR="1750216" hR="1750216" stAng="17579113" swAng="1960304"/>
              </a:path>
            </a:pathLst>
          </a:custGeom>
          <a:noFill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orme libre 8"/>
          <p:cNvSpPr/>
          <p:nvPr/>
        </p:nvSpPr>
        <p:spPr>
          <a:xfrm>
            <a:off x="3730101" y="3579736"/>
            <a:ext cx="1348391" cy="876454"/>
          </a:xfrm>
          <a:custGeom>
            <a:avLst/>
            <a:gdLst>
              <a:gd name="connsiteX0" fmla="*/ 0 w 1348391"/>
              <a:gd name="connsiteY0" fmla="*/ 146079 h 876454"/>
              <a:gd name="connsiteX1" fmla="*/ 146079 w 1348391"/>
              <a:gd name="connsiteY1" fmla="*/ 0 h 876454"/>
              <a:gd name="connsiteX2" fmla="*/ 1202312 w 1348391"/>
              <a:gd name="connsiteY2" fmla="*/ 0 h 876454"/>
              <a:gd name="connsiteX3" fmla="*/ 1348391 w 1348391"/>
              <a:gd name="connsiteY3" fmla="*/ 146079 h 876454"/>
              <a:gd name="connsiteX4" fmla="*/ 1348391 w 1348391"/>
              <a:gd name="connsiteY4" fmla="*/ 730375 h 876454"/>
              <a:gd name="connsiteX5" fmla="*/ 1202312 w 1348391"/>
              <a:gd name="connsiteY5" fmla="*/ 876454 h 876454"/>
              <a:gd name="connsiteX6" fmla="*/ 146079 w 1348391"/>
              <a:gd name="connsiteY6" fmla="*/ 876454 h 876454"/>
              <a:gd name="connsiteX7" fmla="*/ 0 w 1348391"/>
              <a:gd name="connsiteY7" fmla="*/ 730375 h 876454"/>
              <a:gd name="connsiteX8" fmla="*/ 0 w 1348391"/>
              <a:gd name="connsiteY8" fmla="*/ 146079 h 876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8391" h="876454">
                <a:moveTo>
                  <a:pt x="0" y="146079"/>
                </a:moveTo>
                <a:cubicBezTo>
                  <a:pt x="0" y="65402"/>
                  <a:pt x="65402" y="0"/>
                  <a:pt x="146079" y="0"/>
                </a:cubicBezTo>
                <a:lnTo>
                  <a:pt x="1202312" y="0"/>
                </a:lnTo>
                <a:cubicBezTo>
                  <a:pt x="1282989" y="0"/>
                  <a:pt x="1348391" y="65402"/>
                  <a:pt x="1348391" y="146079"/>
                </a:cubicBezTo>
                <a:lnTo>
                  <a:pt x="1348391" y="730375"/>
                </a:lnTo>
                <a:cubicBezTo>
                  <a:pt x="1348391" y="811052"/>
                  <a:pt x="1282989" y="876454"/>
                  <a:pt x="1202312" y="876454"/>
                </a:cubicBezTo>
                <a:lnTo>
                  <a:pt x="146079" y="876454"/>
                </a:lnTo>
                <a:cubicBezTo>
                  <a:pt x="65402" y="876454"/>
                  <a:pt x="0" y="811052"/>
                  <a:pt x="0" y="730375"/>
                </a:cubicBezTo>
                <a:lnTo>
                  <a:pt x="0" y="146079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6125" tIns="96125" rIns="96125" bIns="9612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kern="1200" dirty="0">
                <a:solidFill>
                  <a:schemeClr val="tx1"/>
                </a:solidFill>
              </a:rPr>
              <a:t>Motifs et représentation</a:t>
            </a:r>
          </a:p>
        </p:txBody>
      </p:sp>
      <p:sp>
        <p:nvSpPr>
          <p:cNvPr id="10" name="Forme libre 9"/>
          <p:cNvSpPr/>
          <p:nvPr/>
        </p:nvSpPr>
        <p:spPr>
          <a:xfrm>
            <a:off x="989526" y="2808594"/>
            <a:ext cx="2317093" cy="237300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498042" y="1658780"/>
                </a:moveTo>
                <a:arcTo wR="1750216" hR="1750216" stAng="21420321" swAng="2195355"/>
              </a:path>
            </a:pathLst>
          </a:custGeom>
          <a:noFill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orme libre 10"/>
          <p:cNvSpPr/>
          <p:nvPr/>
        </p:nvSpPr>
        <p:spPr>
          <a:xfrm>
            <a:off x="3094298" y="5536538"/>
            <a:ext cx="1348391" cy="876454"/>
          </a:xfrm>
          <a:custGeom>
            <a:avLst/>
            <a:gdLst>
              <a:gd name="connsiteX0" fmla="*/ 0 w 1348391"/>
              <a:gd name="connsiteY0" fmla="*/ 146079 h 876454"/>
              <a:gd name="connsiteX1" fmla="*/ 146079 w 1348391"/>
              <a:gd name="connsiteY1" fmla="*/ 0 h 876454"/>
              <a:gd name="connsiteX2" fmla="*/ 1202312 w 1348391"/>
              <a:gd name="connsiteY2" fmla="*/ 0 h 876454"/>
              <a:gd name="connsiteX3" fmla="*/ 1348391 w 1348391"/>
              <a:gd name="connsiteY3" fmla="*/ 146079 h 876454"/>
              <a:gd name="connsiteX4" fmla="*/ 1348391 w 1348391"/>
              <a:gd name="connsiteY4" fmla="*/ 730375 h 876454"/>
              <a:gd name="connsiteX5" fmla="*/ 1202312 w 1348391"/>
              <a:gd name="connsiteY5" fmla="*/ 876454 h 876454"/>
              <a:gd name="connsiteX6" fmla="*/ 146079 w 1348391"/>
              <a:gd name="connsiteY6" fmla="*/ 876454 h 876454"/>
              <a:gd name="connsiteX7" fmla="*/ 0 w 1348391"/>
              <a:gd name="connsiteY7" fmla="*/ 730375 h 876454"/>
              <a:gd name="connsiteX8" fmla="*/ 0 w 1348391"/>
              <a:gd name="connsiteY8" fmla="*/ 146079 h 876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8391" h="876454">
                <a:moveTo>
                  <a:pt x="0" y="146079"/>
                </a:moveTo>
                <a:cubicBezTo>
                  <a:pt x="0" y="65402"/>
                  <a:pt x="65402" y="0"/>
                  <a:pt x="146079" y="0"/>
                </a:cubicBezTo>
                <a:lnTo>
                  <a:pt x="1202312" y="0"/>
                </a:lnTo>
                <a:cubicBezTo>
                  <a:pt x="1282989" y="0"/>
                  <a:pt x="1348391" y="65402"/>
                  <a:pt x="1348391" y="146079"/>
                </a:cubicBezTo>
                <a:lnTo>
                  <a:pt x="1348391" y="730375"/>
                </a:lnTo>
                <a:cubicBezTo>
                  <a:pt x="1348391" y="811052"/>
                  <a:pt x="1282989" y="876454"/>
                  <a:pt x="1202312" y="876454"/>
                </a:cubicBezTo>
                <a:lnTo>
                  <a:pt x="146079" y="876454"/>
                </a:lnTo>
                <a:cubicBezTo>
                  <a:pt x="65402" y="876454"/>
                  <a:pt x="0" y="811052"/>
                  <a:pt x="0" y="730375"/>
                </a:cubicBezTo>
                <a:lnTo>
                  <a:pt x="0" y="146079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6125" tIns="96125" rIns="96125" bIns="9612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dirty="0">
                <a:solidFill>
                  <a:schemeClr val="tx1"/>
                </a:solidFill>
              </a:rPr>
              <a:t>É</a:t>
            </a:r>
            <a:r>
              <a:rPr lang="fr-FR" sz="1400" b="1" kern="1200" dirty="0" smtClean="0">
                <a:solidFill>
                  <a:schemeClr val="tx1"/>
                </a:solidFill>
              </a:rPr>
              <a:t>criture</a:t>
            </a:r>
            <a:endParaRPr lang="fr-FR" sz="1400" b="1" kern="1200" dirty="0">
              <a:solidFill>
                <a:schemeClr val="tx1"/>
              </a:solidFill>
            </a:endParaRPr>
          </a:p>
        </p:txBody>
      </p:sp>
      <p:sp>
        <p:nvSpPr>
          <p:cNvPr id="12" name="Forme libre 11"/>
          <p:cNvSpPr/>
          <p:nvPr/>
        </p:nvSpPr>
        <p:spPr>
          <a:xfrm>
            <a:off x="989526" y="2808594"/>
            <a:ext cx="3500432" cy="350043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097824" y="3465566"/>
                </a:moveTo>
                <a:arcTo wR="1750216" hR="1750216" stAng="4712663" swAng="1374674"/>
              </a:path>
            </a:pathLst>
          </a:custGeom>
          <a:noFill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orme libre 12"/>
          <p:cNvSpPr/>
          <p:nvPr/>
        </p:nvSpPr>
        <p:spPr>
          <a:xfrm>
            <a:off x="1036795" y="5536538"/>
            <a:ext cx="1348391" cy="876454"/>
          </a:xfrm>
          <a:custGeom>
            <a:avLst/>
            <a:gdLst>
              <a:gd name="connsiteX0" fmla="*/ 0 w 1348391"/>
              <a:gd name="connsiteY0" fmla="*/ 146079 h 876454"/>
              <a:gd name="connsiteX1" fmla="*/ 146079 w 1348391"/>
              <a:gd name="connsiteY1" fmla="*/ 0 h 876454"/>
              <a:gd name="connsiteX2" fmla="*/ 1202312 w 1348391"/>
              <a:gd name="connsiteY2" fmla="*/ 0 h 876454"/>
              <a:gd name="connsiteX3" fmla="*/ 1348391 w 1348391"/>
              <a:gd name="connsiteY3" fmla="*/ 146079 h 876454"/>
              <a:gd name="connsiteX4" fmla="*/ 1348391 w 1348391"/>
              <a:gd name="connsiteY4" fmla="*/ 730375 h 876454"/>
              <a:gd name="connsiteX5" fmla="*/ 1202312 w 1348391"/>
              <a:gd name="connsiteY5" fmla="*/ 876454 h 876454"/>
              <a:gd name="connsiteX6" fmla="*/ 146079 w 1348391"/>
              <a:gd name="connsiteY6" fmla="*/ 876454 h 876454"/>
              <a:gd name="connsiteX7" fmla="*/ 0 w 1348391"/>
              <a:gd name="connsiteY7" fmla="*/ 730375 h 876454"/>
              <a:gd name="connsiteX8" fmla="*/ 0 w 1348391"/>
              <a:gd name="connsiteY8" fmla="*/ 146079 h 876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8391" h="876454">
                <a:moveTo>
                  <a:pt x="0" y="146079"/>
                </a:moveTo>
                <a:cubicBezTo>
                  <a:pt x="0" y="65402"/>
                  <a:pt x="65402" y="0"/>
                  <a:pt x="146079" y="0"/>
                </a:cubicBezTo>
                <a:lnTo>
                  <a:pt x="1202312" y="0"/>
                </a:lnTo>
                <a:cubicBezTo>
                  <a:pt x="1282989" y="0"/>
                  <a:pt x="1348391" y="65402"/>
                  <a:pt x="1348391" y="146079"/>
                </a:cubicBezTo>
                <a:lnTo>
                  <a:pt x="1348391" y="730375"/>
                </a:lnTo>
                <a:cubicBezTo>
                  <a:pt x="1348391" y="811052"/>
                  <a:pt x="1282989" y="876454"/>
                  <a:pt x="1202312" y="876454"/>
                </a:cubicBezTo>
                <a:lnTo>
                  <a:pt x="146079" y="876454"/>
                </a:lnTo>
                <a:cubicBezTo>
                  <a:pt x="65402" y="876454"/>
                  <a:pt x="0" y="811052"/>
                  <a:pt x="0" y="730375"/>
                </a:cubicBezTo>
                <a:lnTo>
                  <a:pt x="0" y="146079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6125" tIns="96125" rIns="96125" bIns="9612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kern="1200" dirty="0">
                <a:solidFill>
                  <a:schemeClr val="tx1"/>
                </a:solidFill>
              </a:rPr>
              <a:t>Histoire des techniques</a:t>
            </a:r>
          </a:p>
        </p:txBody>
      </p:sp>
      <p:sp>
        <p:nvSpPr>
          <p:cNvPr id="14" name="Forme libre 13"/>
          <p:cNvSpPr/>
          <p:nvPr/>
        </p:nvSpPr>
        <p:spPr>
          <a:xfrm>
            <a:off x="989526" y="2808594"/>
            <a:ext cx="3500432" cy="350043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92332" y="2718633"/>
                </a:moveTo>
                <a:arcTo wR="1750216" hR="1750216" stAng="8784324" swAng="2195355"/>
              </a:path>
            </a:pathLst>
          </a:custGeom>
          <a:noFill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orme libre 14"/>
          <p:cNvSpPr/>
          <p:nvPr/>
        </p:nvSpPr>
        <p:spPr>
          <a:xfrm>
            <a:off x="400992" y="3579736"/>
            <a:ext cx="1348391" cy="876454"/>
          </a:xfrm>
          <a:custGeom>
            <a:avLst/>
            <a:gdLst>
              <a:gd name="connsiteX0" fmla="*/ 0 w 1348391"/>
              <a:gd name="connsiteY0" fmla="*/ 146079 h 876454"/>
              <a:gd name="connsiteX1" fmla="*/ 146079 w 1348391"/>
              <a:gd name="connsiteY1" fmla="*/ 0 h 876454"/>
              <a:gd name="connsiteX2" fmla="*/ 1202312 w 1348391"/>
              <a:gd name="connsiteY2" fmla="*/ 0 h 876454"/>
              <a:gd name="connsiteX3" fmla="*/ 1348391 w 1348391"/>
              <a:gd name="connsiteY3" fmla="*/ 146079 h 876454"/>
              <a:gd name="connsiteX4" fmla="*/ 1348391 w 1348391"/>
              <a:gd name="connsiteY4" fmla="*/ 730375 h 876454"/>
              <a:gd name="connsiteX5" fmla="*/ 1202312 w 1348391"/>
              <a:gd name="connsiteY5" fmla="*/ 876454 h 876454"/>
              <a:gd name="connsiteX6" fmla="*/ 146079 w 1348391"/>
              <a:gd name="connsiteY6" fmla="*/ 876454 h 876454"/>
              <a:gd name="connsiteX7" fmla="*/ 0 w 1348391"/>
              <a:gd name="connsiteY7" fmla="*/ 730375 h 876454"/>
              <a:gd name="connsiteX8" fmla="*/ 0 w 1348391"/>
              <a:gd name="connsiteY8" fmla="*/ 146079 h 876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8391" h="876454">
                <a:moveTo>
                  <a:pt x="0" y="146079"/>
                </a:moveTo>
                <a:cubicBezTo>
                  <a:pt x="0" y="65402"/>
                  <a:pt x="65402" y="0"/>
                  <a:pt x="146079" y="0"/>
                </a:cubicBezTo>
                <a:lnTo>
                  <a:pt x="1202312" y="0"/>
                </a:lnTo>
                <a:cubicBezTo>
                  <a:pt x="1282989" y="0"/>
                  <a:pt x="1348391" y="65402"/>
                  <a:pt x="1348391" y="146079"/>
                </a:cubicBezTo>
                <a:lnTo>
                  <a:pt x="1348391" y="730375"/>
                </a:lnTo>
                <a:cubicBezTo>
                  <a:pt x="1348391" y="811052"/>
                  <a:pt x="1282989" y="876454"/>
                  <a:pt x="1202312" y="876454"/>
                </a:cubicBezTo>
                <a:lnTo>
                  <a:pt x="146079" y="876454"/>
                </a:lnTo>
                <a:cubicBezTo>
                  <a:pt x="65402" y="876454"/>
                  <a:pt x="0" y="811052"/>
                  <a:pt x="0" y="730375"/>
                </a:cubicBezTo>
                <a:lnTo>
                  <a:pt x="0" y="146079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96125" tIns="96125" rIns="96125" bIns="96125" numCol="1" spcCol="1270" anchor="ctr" anchorCtr="0">
            <a:noAutofit/>
          </a:bodyPr>
          <a:lstStyle/>
          <a:p>
            <a:pPr lvl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400" b="1" kern="1200" dirty="0" smtClean="0">
                <a:solidFill>
                  <a:schemeClr val="tx1"/>
                </a:solidFill>
              </a:rPr>
              <a:t>Économie</a:t>
            </a:r>
            <a:endParaRPr lang="fr-FR" sz="1400" b="1" kern="1200" dirty="0">
              <a:solidFill>
                <a:schemeClr val="tx1"/>
              </a:solidFill>
            </a:endParaRPr>
          </a:p>
        </p:txBody>
      </p:sp>
      <p:sp>
        <p:nvSpPr>
          <p:cNvPr id="16" name="Forme libre 15"/>
          <p:cNvSpPr/>
          <p:nvPr/>
        </p:nvSpPr>
        <p:spPr>
          <a:xfrm>
            <a:off x="989526" y="2808594"/>
            <a:ext cx="3500432" cy="350043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05106" y="762837"/>
                </a:moveTo>
                <a:arcTo wR="1750216" hR="1750216" stAng="12860583" swAng="1960304"/>
              </a:path>
            </a:pathLst>
          </a:custGeom>
          <a:noFill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ZoneTexte 16"/>
          <p:cNvSpPr txBox="1"/>
          <p:nvPr/>
        </p:nvSpPr>
        <p:spPr>
          <a:xfrm>
            <a:off x="547904" y="1953951"/>
            <a:ext cx="4596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5 axes </a:t>
            </a:r>
            <a:r>
              <a:rPr lang="fr-FR" b="1" dirty="0" smtClean="0"/>
              <a:t>communs </a:t>
            </a:r>
            <a:r>
              <a:rPr lang="fr-FR" b="1" dirty="0"/>
              <a:t>de la seconde à la </a:t>
            </a:r>
            <a:r>
              <a:rPr lang="fr-FR" b="1" dirty="0" smtClean="0"/>
              <a:t>terminale</a:t>
            </a:r>
            <a:endParaRPr lang="fr-FR" b="1" dirty="0"/>
          </a:p>
        </p:txBody>
      </p:sp>
      <p:sp>
        <p:nvSpPr>
          <p:cNvPr id="23" name="ZoneTexte 22"/>
          <p:cNvSpPr txBox="1"/>
          <p:nvPr/>
        </p:nvSpPr>
        <p:spPr>
          <a:xfrm>
            <a:off x="5812647" y="2434240"/>
            <a:ext cx="5224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Des questionnements  pour la spécialité en Première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5812647" y="3075707"/>
            <a:ext cx="50770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Emotions/ Motifs et représentation </a:t>
            </a:r>
            <a:r>
              <a:rPr lang="fr-FR" b="1" dirty="0" smtClean="0"/>
              <a:t>:</a:t>
            </a:r>
          </a:p>
          <a:p>
            <a:r>
              <a:rPr lang="fr-FR" dirty="0" smtClean="0"/>
              <a:t>Les </a:t>
            </a:r>
            <a:r>
              <a:rPr lang="fr-FR" dirty="0"/>
              <a:t>genres cinématographiques, de la production à la </a:t>
            </a:r>
            <a:r>
              <a:rPr lang="fr-FR" dirty="0" smtClean="0"/>
              <a:t>réception</a:t>
            </a:r>
          </a:p>
          <a:p>
            <a:endParaRPr lang="fr-FR" sz="1200" dirty="0"/>
          </a:p>
          <a:p>
            <a:r>
              <a:rPr lang="fr-FR" b="1" dirty="0" smtClean="0"/>
              <a:t>Écriture :</a:t>
            </a:r>
          </a:p>
          <a:p>
            <a:r>
              <a:rPr lang="fr-FR" dirty="0" smtClean="0"/>
              <a:t>Être </a:t>
            </a:r>
            <a:r>
              <a:rPr lang="fr-FR" dirty="0"/>
              <a:t>auteur</a:t>
            </a:r>
          </a:p>
          <a:p>
            <a:r>
              <a:rPr lang="fr-FR" dirty="0"/>
              <a:t>De l’écriture de scénario </a:t>
            </a:r>
            <a:r>
              <a:rPr lang="fr-FR" dirty="0" smtClean="0"/>
              <a:t>au final </a:t>
            </a:r>
            <a:r>
              <a:rPr lang="fr-FR" dirty="0" err="1" smtClean="0"/>
              <a:t>cut</a:t>
            </a:r>
            <a:endParaRPr lang="fr-FR" dirty="0" smtClean="0"/>
          </a:p>
          <a:p>
            <a:endParaRPr lang="fr-FR" sz="1200" dirty="0"/>
          </a:p>
          <a:p>
            <a:r>
              <a:rPr lang="fr-FR" b="1" dirty="0" smtClean="0"/>
              <a:t>Histoire </a:t>
            </a:r>
            <a:r>
              <a:rPr lang="fr-FR" b="1" dirty="0"/>
              <a:t>des techniques </a:t>
            </a:r>
          </a:p>
          <a:p>
            <a:r>
              <a:rPr lang="fr-FR" dirty="0"/>
              <a:t>Une technique dans son </a:t>
            </a:r>
            <a:r>
              <a:rPr lang="fr-FR" dirty="0" smtClean="0"/>
              <a:t>histoire</a:t>
            </a:r>
          </a:p>
          <a:p>
            <a:endParaRPr lang="fr-FR" sz="1200" dirty="0"/>
          </a:p>
          <a:p>
            <a:r>
              <a:rPr lang="fr-FR" b="1" dirty="0" smtClean="0"/>
              <a:t>Économie </a:t>
            </a:r>
            <a:r>
              <a:rPr lang="fr-FR" b="1" dirty="0"/>
              <a:t>:</a:t>
            </a:r>
          </a:p>
          <a:p>
            <a:r>
              <a:rPr lang="fr-FR" dirty="0"/>
              <a:t>Les studios </a:t>
            </a:r>
          </a:p>
        </p:txBody>
      </p:sp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 rot="16200000">
            <a:off x="10805960" y="5033246"/>
            <a:ext cx="2018846" cy="389590"/>
          </a:xfrm>
        </p:spPr>
        <p:txBody>
          <a:bodyPr>
            <a:normAutofit fontScale="90000"/>
          </a:bodyPr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126" y="322840"/>
            <a:ext cx="9211854" cy="65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33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54" name="Rectangle 53"/>
          <p:cNvSpPr/>
          <p:nvPr/>
        </p:nvSpPr>
        <p:spPr>
          <a:xfrm rot="16200000">
            <a:off x="10327410" y="4592905"/>
            <a:ext cx="270458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b="1" dirty="0">
                <a:latin typeface="Archive" panose="02000506040000020004" pitchFamily="50" charset="0"/>
              </a:rPr>
              <a:t>Les enseignements artistiques</a:t>
            </a:r>
            <a:endParaRPr lang="fr-FR" sz="1100" dirty="0"/>
          </a:p>
        </p:txBody>
      </p:sp>
      <p:sp>
        <p:nvSpPr>
          <p:cNvPr id="55" name="Rectangle 54"/>
          <p:cNvSpPr/>
          <p:nvPr/>
        </p:nvSpPr>
        <p:spPr>
          <a:xfrm rot="16200000">
            <a:off x="10571868" y="4569821"/>
            <a:ext cx="27755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/>
              <a:t>Enseignement de spécialité en </a:t>
            </a:r>
            <a:r>
              <a:rPr lang="fr-FR" sz="1400" dirty="0" smtClean="0"/>
              <a:t>1ère</a:t>
            </a:r>
            <a:endParaRPr lang="fr-FR" sz="1400" dirty="0"/>
          </a:p>
        </p:txBody>
      </p:sp>
      <p:sp>
        <p:nvSpPr>
          <p:cNvPr id="4" name="ZoneTexte 3"/>
          <p:cNvSpPr txBox="1"/>
          <p:nvPr/>
        </p:nvSpPr>
        <p:spPr>
          <a:xfrm>
            <a:off x="562218" y="900943"/>
            <a:ext cx="1016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/>
              <a:t>Rencontrer les œuvres et les artistes en partenariat avec les structures </a:t>
            </a:r>
            <a:r>
              <a:rPr lang="fr-FR" dirty="0" smtClean="0"/>
              <a:t>culturelles</a:t>
            </a:r>
          </a:p>
          <a:p>
            <a:pPr marL="285750" indent="-285750"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Vivre</a:t>
            </a:r>
            <a:r>
              <a:rPr lang="fr-FR" dirty="0"/>
              <a:t>, de manière singulière, l’expérience du danseur, chorégraphe, spectateur, critique et chercheur</a:t>
            </a:r>
          </a:p>
        </p:txBody>
      </p:sp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491564"/>
              </p:ext>
            </p:extLst>
          </p:nvPr>
        </p:nvGraphicFramePr>
        <p:xfrm>
          <a:off x="111125" y="1685813"/>
          <a:ext cx="11134741" cy="481705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731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6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51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16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085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87550">
                <a:tc>
                  <a:txBody>
                    <a:bodyPr/>
                    <a:lstStyle/>
                    <a:p>
                      <a:pPr algn="ctr"/>
                      <a:r>
                        <a:rPr lang="fr-FR" sz="14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Enjeux et finalités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285750" indent="-285750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Aborder </a:t>
                      </a:r>
                      <a:r>
                        <a:rPr lang="fr-FR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danse</a:t>
                      </a:r>
                      <a:r>
                        <a:rPr lang="fr-FR" sz="14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 une approche à la fois sensible et scientifique </a:t>
                      </a:r>
                      <a:r>
                        <a:rPr lang="fr-FR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prenant en compte la diversité de ses esthétiques et de ses </a:t>
                      </a:r>
                      <a:r>
                        <a:rPr lang="fr-FR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pratiques</a:t>
                      </a:r>
                    </a:p>
                    <a:p>
                      <a:pPr marL="285750" indent="-285750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Acquérir </a:t>
                      </a: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 outils et des méthodes </a:t>
                      </a:r>
                      <a:r>
                        <a:rPr lang="fr-FR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permettant de porter </a:t>
                      </a: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regard éclairé </a:t>
                      </a:r>
                      <a:r>
                        <a:rPr lang="fr-FR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 la danse et de nourrir une pensée </a:t>
                      </a:r>
                      <a:r>
                        <a:rPr lang="fr-FR" sz="1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critique.</a:t>
                      </a:r>
                    </a:p>
                    <a:p>
                      <a:pPr marL="285750" indent="-285750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Aider </a:t>
                      </a: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l’élève à construire </a:t>
                      </a:r>
                      <a:r>
                        <a:rPr lang="fr-FR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son projet d’orientation en lui permettant, par les expériences vécues en danse, de construire </a:t>
                      </a: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itinéraire de formation singulier.</a:t>
                      </a:r>
                      <a:r>
                        <a:rPr lang="fr-FR" sz="1400" b="1" dirty="0">
                          <a:effectLst/>
                        </a:rPr>
                        <a:t> </a:t>
                      </a:r>
                      <a:endParaRPr lang="fr-FR" sz="14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9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Attendus de fin de lycée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4">
                  <a:txBody>
                    <a:bodyPr/>
                    <a:lstStyle/>
                    <a:p>
                      <a:pPr marL="285750" indent="-285750"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S'engager corporellement et publiquement 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 explorant la relation à soi, la relation à l'autre, la relation à 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l'environnement.</a:t>
                      </a:r>
                    </a:p>
                    <a:p>
                      <a:pPr marL="285750" indent="-285750"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Conduire 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travail chorégraphique singulier, personnel </a:t>
                      </a: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selon une pratique de </a:t>
                      </a: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recherche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indent="-285750"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Mener </a:t>
                      </a: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 analyse 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 le mouvement, l’œuvre, l’artiste, la danse, en les situant dans leurs divers 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contextes.</a:t>
                      </a:r>
                    </a:p>
                    <a:p>
                      <a:pPr marL="285750" indent="-285750">
                        <a:buClr>
                          <a:schemeClr val="tx1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FR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Rendre </a:t>
                      </a: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compte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ses acquis et </a:t>
                      </a:r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ses potentialités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et être en capacité de valoriser ses atouts.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endParaRPr lang="fr-FR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23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Compétences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CREER</a:t>
                      </a:r>
                      <a:endParaRPr lang="fr-FR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Mobiliser 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 corps selon différents registres expressifs ou esthétiques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Revisiter en actes des démarches artistiques, identifiées dans les œuvres étudiées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Créer 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 objet chorégraphique en mettant en jeu un ou des processus de composition.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endParaRPr lang="fr-FR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ANALYSER</a:t>
                      </a:r>
                      <a:endParaRPr lang="fr-FR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Recevoir 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manière sensible une proposition chorégraphique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Décrire 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 analyser les images du corps dansant à partir de différents supports d’observation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Observer 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une œuvre selon différents axes de lecture pour en dégager les éléments constitutifs et la situer dans ses contextes.</a:t>
                      </a:r>
                      <a:r>
                        <a:rPr lang="fr-FR" sz="1400" dirty="0">
                          <a:effectLst/>
                        </a:rPr>
                        <a:t> </a:t>
                      </a:r>
                      <a:endParaRPr lang="fr-FR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RESTITUER</a:t>
                      </a:r>
                      <a:endParaRPr lang="fr-FR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Présenter 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 interpréter une composition chorégraphique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Rendre 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compte de sa propre expérience dansée à l’écrit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Discuter </a:t>
                      </a:r>
                      <a:r>
                        <a:rPr lang="fr-FR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 débattre de la danse à l’oral. </a:t>
                      </a:r>
                    </a:p>
                    <a:p>
                      <a:endParaRPr lang="fr-FR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5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Thèmes d’études</a:t>
                      </a:r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Le corps en danse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b="1" dirty="0"/>
                        <a:t>La danse, entre continuité et rupture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 rot="16200000">
            <a:off x="10805960" y="5033246"/>
            <a:ext cx="2018846" cy="389590"/>
          </a:xfrm>
        </p:spPr>
        <p:txBody>
          <a:bodyPr>
            <a:normAutofit fontScale="90000"/>
          </a:bodyPr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218" y="161056"/>
            <a:ext cx="9211854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70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54" name="Rectangle 53"/>
          <p:cNvSpPr/>
          <p:nvPr/>
        </p:nvSpPr>
        <p:spPr>
          <a:xfrm rot="16200000">
            <a:off x="10327410" y="4592905"/>
            <a:ext cx="270458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b="1" dirty="0">
                <a:latin typeface="Archive" panose="02000506040000020004" pitchFamily="50" charset="0"/>
              </a:rPr>
              <a:t>Les enseignements artistiques</a:t>
            </a:r>
            <a:endParaRPr lang="fr-FR" sz="1100" dirty="0"/>
          </a:p>
        </p:txBody>
      </p:sp>
      <p:sp>
        <p:nvSpPr>
          <p:cNvPr id="55" name="Rectangle 54"/>
          <p:cNvSpPr/>
          <p:nvPr/>
        </p:nvSpPr>
        <p:spPr>
          <a:xfrm rot="16200000">
            <a:off x="10571868" y="4569821"/>
            <a:ext cx="27755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/>
              <a:t>Enseignement de spécialité en </a:t>
            </a:r>
            <a:r>
              <a:rPr lang="fr-FR" sz="1400" dirty="0" smtClean="0"/>
              <a:t>1ère</a:t>
            </a:r>
            <a:endParaRPr lang="fr-FR" sz="1400" dirty="0"/>
          </a:p>
        </p:txBody>
      </p:sp>
      <p:sp>
        <p:nvSpPr>
          <p:cNvPr id="4" name="ZoneTexte 3"/>
          <p:cNvSpPr txBox="1"/>
          <p:nvPr/>
        </p:nvSpPr>
        <p:spPr>
          <a:xfrm>
            <a:off x="562218" y="965595"/>
            <a:ext cx="1016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5">
                  <a:lumMod val="40000"/>
                  <a:lumOff val="60000"/>
                </a:schemeClr>
              </a:buClr>
            </a:pPr>
            <a:r>
              <a:rPr lang="fr-FR" b="1" dirty="0"/>
              <a:t>La progressivité et la </a:t>
            </a:r>
            <a:r>
              <a:rPr lang="fr-FR" b="1" dirty="0" smtClean="0"/>
              <a:t>complémentarité 2</a:t>
            </a:r>
            <a:r>
              <a:rPr lang="fr-FR" b="1" baseline="30000" dirty="0" smtClean="0"/>
              <a:t>de</a:t>
            </a:r>
            <a:r>
              <a:rPr lang="fr-FR" b="1" dirty="0" smtClean="0"/>
              <a:t> optionnel/1</a:t>
            </a:r>
            <a:r>
              <a:rPr lang="fr-FR" b="1" baseline="30000" dirty="0" smtClean="0"/>
              <a:t>ère</a:t>
            </a:r>
            <a:r>
              <a:rPr lang="fr-FR" b="1" dirty="0" smtClean="0"/>
              <a:t> </a:t>
            </a:r>
            <a:r>
              <a:rPr lang="fr-FR" b="1" dirty="0"/>
              <a:t>Spécialité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4078" y="1464043"/>
            <a:ext cx="10641086" cy="4818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 idx="4294967295"/>
          </p:nvPr>
        </p:nvSpPr>
        <p:spPr>
          <a:xfrm rot="16200000">
            <a:off x="10805960" y="5033246"/>
            <a:ext cx="2018846" cy="389590"/>
          </a:xfrm>
        </p:spPr>
        <p:txBody>
          <a:bodyPr>
            <a:normAutofit fontScale="90000"/>
          </a:bodyPr>
          <a:lstStyle/>
          <a:p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2218" y="230419"/>
            <a:ext cx="9193565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4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27569" y="451858"/>
            <a:ext cx="9455527" cy="6435600"/>
          </a:xfrm>
          <a:prstGeom prst="rect">
            <a:avLst/>
          </a:prstGeom>
          <a:noFill/>
        </p:spPr>
      </p:sp>
      <p:sp>
        <p:nvSpPr>
          <p:cNvPr id="54" name="Rectangle 53"/>
          <p:cNvSpPr/>
          <p:nvPr/>
        </p:nvSpPr>
        <p:spPr>
          <a:xfrm rot="16200000">
            <a:off x="10327410" y="4592905"/>
            <a:ext cx="270458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100" b="1" dirty="0">
                <a:latin typeface="Archive" panose="02000506040000020004" pitchFamily="50" charset="0"/>
              </a:rPr>
              <a:t>Les enseignements artistiques</a:t>
            </a:r>
            <a:endParaRPr lang="fr-FR" sz="1100" dirty="0"/>
          </a:p>
        </p:txBody>
      </p:sp>
      <p:sp>
        <p:nvSpPr>
          <p:cNvPr id="55" name="Rectangle 54"/>
          <p:cNvSpPr/>
          <p:nvPr/>
        </p:nvSpPr>
        <p:spPr>
          <a:xfrm rot="16200000">
            <a:off x="10571868" y="4569821"/>
            <a:ext cx="27755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/>
              <a:t>Enseignement de spécialité en </a:t>
            </a:r>
            <a:r>
              <a:rPr lang="fr-FR" sz="1400" dirty="0" smtClean="0"/>
              <a:t>1ère</a:t>
            </a:r>
            <a:endParaRPr lang="fr-FR" sz="1400" dirty="0"/>
          </a:p>
        </p:txBody>
      </p:sp>
      <p:sp>
        <p:nvSpPr>
          <p:cNvPr id="4" name="ZoneTexte 3"/>
          <p:cNvSpPr txBox="1"/>
          <p:nvPr/>
        </p:nvSpPr>
        <p:spPr>
          <a:xfrm>
            <a:off x="942109" y="1137198"/>
            <a:ext cx="8692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5">
                  <a:lumMod val="40000"/>
                  <a:lumOff val="60000"/>
                </a:schemeClr>
              </a:buClr>
            </a:pPr>
            <a:r>
              <a:rPr lang="fr-FR" b="1" dirty="0" smtClean="0"/>
              <a:t>Principe et objectifs</a:t>
            </a:r>
            <a:endParaRPr lang="fr-FR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942109" y="1685717"/>
            <a:ext cx="8811491" cy="3788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/>
              <a:t>Principe initial</a:t>
            </a:r>
            <a:r>
              <a:rPr lang="fr-FR" dirty="0"/>
              <a:t> </a:t>
            </a: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 smtClean="0"/>
              <a:t>Un </a:t>
            </a:r>
            <a:r>
              <a:rPr lang="fr-FR" dirty="0"/>
              <a:t>enseignement de culture artistique fondé sur l’approche </a:t>
            </a:r>
            <a:r>
              <a:rPr lang="fr-FR" dirty="0" err="1"/>
              <a:t>co</a:t>
            </a:r>
            <a:r>
              <a:rPr lang="fr-FR" dirty="0"/>
              <a:t>-disciplinaire et sur la rencontre des œuvres </a:t>
            </a:r>
            <a:endParaRPr lang="fr-FR" dirty="0" smtClean="0"/>
          </a:p>
          <a:p>
            <a:pPr>
              <a:lnSpc>
                <a:spcPct val="150000"/>
              </a:lnSpc>
            </a:pPr>
            <a:endParaRPr lang="fr-FR" dirty="0"/>
          </a:p>
          <a:p>
            <a:pPr>
              <a:lnSpc>
                <a:spcPct val="150000"/>
              </a:lnSpc>
            </a:pPr>
            <a:r>
              <a:rPr lang="fr-FR" dirty="0"/>
              <a:t>Trois champs de compétences convoqués, </a:t>
            </a:r>
          </a:p>
          <a:p>
            <a:pPr marL="285750" indent="-285750">
              <a:lnSpc>
                <a:spcPct val="150000"/>
              </a:lnSpc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/>
              <a:t>une éducation au </a:t>
            </a:r>
            <a:r>
              <a:rPr lang="fr-FR" dirty="0" smtClean="0"/>
              <a:t>sensible,</a:t>
            </a:r>
          </a:p>
          <a:p>
            <a:pPr marL="285750" indent="-285750">
              <a:lnSpc>
                <a:spcPct val="150000"/>
              </a:lnSpc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la </a:t>
            </a:r>
            <a:r>
              <a:rPr lang="fr-FR" dirty="0"/>
              <a:t>compréhension d’une œuvre </a:t>
            </a:r>
            <a:r>
              <a:rPr lang="fr-FR" dirty="0" smtClean="0"/>
              <a:t>d’art,</a:t>
            </a:r>
          </a:p>
          <a:p>
            <a:pPr marL="285750" indent="-285750">
              <a:lnSpc>
                <a:spcPct val="150000"/>
              </a:lnSpc>
              <a:buClr>
                <a:schemeClr val="accent5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fr-FR" dirty="0" smtClean="0"/>
              <a:t>la </a:t>
            </a:r>
            <a:r>
              <a:rPr lang="fr-FR" dirty="0"/>
              <a:t>constitution de repères, </a:t>
            </a:r>
          </a:p>
          <a:p>
            <a:pPr>
              <a:lnSpc>
                <a:spcPct val="150000"/>
              </a:lnSpc>
            </a:pPr>
            <a:r>
              <a:rPr lang="fr-FR" dirty="0"/>
              <a:t>pour que l’élève construise son autonomie et son plaisir d’amateur </a:t>
            </a:r>
            <a:r>
              <a:rPr lang="fr-FR" dirty="0" smtClean="0"/>
              <a:t>éclairé</a:t>
            </a:r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ctrTitle" idx="4294967295"/>
          </p:nvPr>
        </p:nvSpPr>
        <p:spPr>
          <a:xfrm rot="16200000">
            <a:off x="10805960" y="5033246"/>
            <a:ext cx="2018846" cy="389590"/>
          </a:xfrm>
        </p:spPr>
        <p:txBody>
          <a:bodyPr>
            <a:normAutofit fontScale="90000"/>
          </a:bodyPr>
          <a:lstStyle/>
          <a:p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635" y="384403"/>
            <a:ext cx="9193565" cy="64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42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1505</Words>
  <Application>Microsoft Office PowerPoint</Application>
  <PresentationFormat>Grand écran</PresentationFormat>
  <Paragraphs>190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9" baseType="lpstr">
      <vt:lpstr>Archive</vt:lpstr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Académie de Versailles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Florence Bouteloup</dc:creator>
  <cp:lastModifiedBy>Cecile Molliere</cp:lastModifiedBy>
  <cp:revision>94</cp:revision>
  <dcterms:created xsi:type="dcterms:W3CDTF">2019-01-30T08:43:38Z</dcterms:created>
  <dcterms:modified xsi:type="dcterms:W3CDTF">2019-02-19T13:47:39Z</dcterms:modified>
</cp:coreProperties>
</file>