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81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5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5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38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17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46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70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46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41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05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9338-F942-4643-9B69-E40F2A8241B4}" type="datetimeFigureOut">
              <a:rPr lang="fr-FR" smtClean="0"/>
              <a:t>08/01/2018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73A2-AC88-429F-9BCC-31887055CF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43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s.wikipedia.org/wiki/Pecado_origina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1474" y="1122363"/>
            <a:ext cx="7432766" cy="2387600"/>
          </a:xfrm>
        </p:spPr>
        <p:txBody>
          <a:bodyPr>
            <a:normAutofit/>
          </a:bodyPr>
          <a:lstStyle/>
          <a:p>
            <a:r>
              <a:rPr lang="fr-FR" sz="5400" noProof="1" smtClean="0">
                <a:latin typeface="Baskerville Old Face" panose="02020602080505020303" pitchFamily="18" charset="0"/>
              </a:rPr>
              <a:t>Breve historia de la utopía</a:t>
            </a:r>
            <a:r>
              <a:rPr lang="fr-FR" sz="5400" dirty="0">
                <a:latin typeface="Baskerville Old Face" panose="02020602080505020303" pitchFamily="18" charset="0"/>
              </a:rPr>
              <a:t/>
            </a:r>
            <a:br>
              <a:rPr lang="fr-FR" sz="5400" dirty="0">
                <a:latin typeface="Baskerville Old Face" panose="02020602080505020303" pitchFamily="18" charset="0"/>
              </a:rPr>
            </a:br>
            <a:endParaRPr lang="fr-F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8126" y="3602038"/>
            <a:ext cx="6069873" cy="525825"/>
          </a:xfrm>
        </p:spPr>
        <p:txBody>
          <a:bodyPr>
            <a:normAutofit fontScale="92500" lnSpcReduction="10000"/>
          </a:bodyPr>
          <a:lstStyle/>
          <a:p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  <a:ea typeface="+mj-ea"/>
                <a:cs typeface="+mj-cs"/>
              </a:rPr>
              <a:t>La </a:t>
            </a:r>
            <a:r>
              <a:rPr lang="fr-FR" sz="3600" b="1" noProof="1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  <a:ea typeface="+mj-ea"/>
                <a:cs typeface="+mj-cs"/>
              </a:rPr>
              <a:t>ciudad ideal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88" y="1079864"/>
            <a:ext cx="2891383" cy="48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34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70" y="1187429"/>
            <a:ext cx="2748916" cy="4216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286" y="1198208"/>
            <a:ext cx="3125016" cy="2097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9909" y="3958046"/>
            <a:ext cx="6237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Julio Verne inventa </a:t>
            </a:r>
            <a:r>
              <a:rPr lang="fr-FR" dirty="0" err="1" smtClean="0"/>
              <a:t>nuevos</a:t>
            </a:r>
            <a:r>
              <a:rPr lang="fr-FR" dirty="0" smtClean="0"/>
              <a:t> </a:t>
            </a:r>
            <a:r>
              <a:rPr lang="fr-FR" dirty="0" err="1" smtClean="0"/>
              <a:t>mundos</a:t>
            </a:r>
            <a:r>
              <a:rPr lang="fr-FR" dirty="0" smtClean="0"/>
              <a:t>, </a:t>
            </a:r>
            <a:r>
              <a:rPr lang="fr-FR" dirty="0" err="1" smtClean="0"/>
              <a:t>inspirados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los </a:t>
            </a:r>
            <a:r>
              <a:rPr lang="fr-FR" dirty="0" err="1" smtClean="0"/>
              <a:t>progresos</a:t>
            </a:r>
            <a:endParaRPr lang="fr-FR" dirty="0" smtClean="0"/>
          </a:p>
          <a:p>
            <a:r>
              <a:rPr lang="fr-FR" dirty="0" err="1"/>
              <a:t>c</a:t>
            </a:r>
            <a:r>
              <a:rPr lang="fr-FR" dirty="0" err="1" smtClean="0"/>
              <a:t>ientíficos</a:t>
            </a:r>
            <a:r>
              <a:rPr lang="fr-FR" dirty="0" smtClean="0"/>
              <a:t> de su </a:t>
            </a:r>
            <a:r>
              <a:rPr lang="fr-FR" dirty="0" err="1" smtClean="0"/>
              <a:t>época</a:t>
            </a:r>
            <a:r>
              <a:rPr lang="fr-FR" dirty="0" smtClean="0"/>
              <a:t>. La </a:t>
            </a:r>
            <a:r>
              <a:rPr lang="fr-FR" dirty="0" err="1" smtClean="0"/>
              <a:t>visión</a:t>
            </a:r>
            <a:r>
              <a:rPr lang="fr-FR" dirty="0" smtClean="0"/>
              <a:t> no </a:t>
            </a:r>
            <a:r>
              <a:rPr lang="fr-FR" dirty="0" err="1" smtClean="0"/>
              <a:t>siempre</a:t>
            </a:r>
            <a:r>
              <a:rPr lang="fr-FR" dirty="0" smtClean="0"/>
              <a:t> es </a:t>
            </a:r>
            <a:r>
              <a:rPr lang="fr-FR" dirty="0" err="1" smtClean="0"/>
              <a:t>utópica</a:t>
            </a:r>
            <a:r>
              <a:rPr lang="fr-FR" dirty="0"/>
              <a:t> </a:t>
            </a:r>
            <a:r>
              <a:rPr lang="fr-FR" dirty="0" smtClean="0"/>
              <a:t>en sus</a:t>
            </a:r>
          </a:p>
          <a:p>
            <a:r>
              <a:rPr lang="fr-FR" dirty="0" err="1" smtClean="0"/>
              <a:t>obras</a:t>
            </a:r>
            <a:r>
              <a:rPr lang="fr-FR" dirty="0" smtClean="0"/>
              <a:t> de </a:t>
            </a:r>
            <a:r>
              <a:rPr lang="fr-FR" dirty="0" err="1" smtClean="0"/>
              <a:t>ciencia-ficción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62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862149"/>
            <a:ext cx="1070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El </a:t>
            </a:r>
            <a:r>
              <a:rPr lang="fr-FR" sz="3200" dirty="0" err="1" smtClean="0">
                <a:solidFill>
                  <a:srgbClr val="FF0000"/>
                </a:solidFill>
              </a:rPr>
              <a:t>siglo</a:t>
            </a:r>
            <a:r>
              <a:rPr lang="fr-FR" sz="3200" dirty="0" smtClean="0">
                <a:solidFill>
                  <a:srgbClr val="FF0000"/>
                </a:solidFill>
              </a:rPr>
              <a:t> XX: </a:t>
            </a:r>
            <a:r>
              <a:rPr lang="es-VE" sz="3200" dirty="0" smtClean="0">
                <a:solidFill>
                  <a:srgbClr val="FF0000"/>
                </a:solidFill>
              </a:rPr>
              <a:t>las utopías posibles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23345"/>
            <a:ext cx="3143250" cy="2105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2811" y="2155371"/>
            <a:ext cx="303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i="1" dirty="0" smtClean="0"/>
              <a:t>La Cité </a:t>
            </a:r>
            <a:r>
              <a:rPr lang="fr-FR" i="1" dirty="0"/>
              <a:t>r</a:t>
            </a:r>
            <a:r>
              <a:rPr lang="fr-FR" i="1" dirty="0" smtClean="0"/>
              <a:t>adieuse</a:t>
            </a:r>
            <a:r>
              <a:rPr lang="fr-FR" dirty="0" smtClean="0"/>
              <a:t>, Le Corbusier.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498" y="3403010"/>
            <a:ext cx="3019425" cy="2638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6903" y="5486400"/>
            <a:ext cx="304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Auroville</a:t>
            </a:r>
            <a:r>
              <a:rPr lang="fr-FR" dirty="0" smtClean="0"/>
              <a:t>, </a:t>
            </a:r>
            <a:r>
              <a:rPr lang="fr-FR" dirty="0" err="1" smtClean="0"/>
              <a:t>India</a:t>
            </a:r>
            <a:r>
              <a:rPr lang="fr-FR" dirty="0" smtClean="0"/>
              <a:t>, Sri Aurobindo.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136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047" y="1123406"/>
            <a:ext cx="3587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¿Y </a:t>
            </a:r>
            <a:r>
              <a:rPr lang="fr-FR" sz="3200" dirty="0" err="1" smtClean="0">
                <a:solidFill>
                  <a:schemeClr val="accent1">
                    <a:lumMod val="50000"/>
                  </a:schemeClr>
                </a:solidFill>
              </a:rPr>
              <a:t>mañana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259" y="1989772"/>
            <a:ext cx="5324475" cy="3609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2994" y="5956663"/>
            <a:ext cx="384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Walking</a:t>
            </a:r>
            <a:r>
              <a:rPr lang="fr-FR" i="1" dirty="0" smtClean="0"/>
              <a:t> city on the </a:t>
            </a:r>
            <a:r>
              <a:rPr lang="fr-FR" i="1" dirty="0" err="1" smtClean="0"/>
              <a:t>ocean</a:t>
            </a:r>
            <a:r>
              <a:rPr lang="fr-FR" dirty="0" smtClean="0"/>
              <a:t>, Ron Herron.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86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56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5588"/>
            <a:ext cx="9144000" cy="201168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Baskerville Old Face" panose="02020602080505020303" pitchFamily="18" charset="0"/>
              </a:rPr>
              <a:t>Las </a:t>
            </a:r>
            <a:r>
              <a:rPr lang="fr-FR" sz="20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Utopías</a:t>
            </a:r>
            <a:r>
              <a:rPr lang="fr-FR" sz="2000" dirty="0">
                <a:latin typeface="Baskerville Old Face" panose="02020602080505020303" pitchFamily="18" charset="0"/>
              </a:rPr>
              <a:t> </a:t>
            </a:r>
            <a:r>
              <a:rPr lang="fr-FR" sz="2000" dirty="0" smtClean="0">
                <a:latin typeface="Baskerville Old Face" panose="02020602080505020303" pitchFamily="18" charset="0"/>
              </a:rPr>
              <a:t>=  las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ciudades</a:t>
            </a:r>
            <a:r>
              <a:rPr lang="fr-FR" sz="2000" dirty="0" smtClean="0">
                <a:latin typeface="Baskerville Old Face" panose="02020602080505020303" pitchFamily="18" charset="0"/>
              </a:rPr>
              <a:t>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ideales</a:t>
            </a:r>
            <a:r>
              <a:rPr lang="fr-FR" sz="2000" dirty="0" smtClean="0">
                <a:latin typeface="Baskerville Old Face" panose="02020602080505020303" pitchFamily="18" charset="0"/>
              </a:rPr>
              <a:t>.</a:t>
            </a:r>
            <a:br>
              <a:rPr lang="fr-FR" sz="2000" dirty="0" smtClean="0">
                <a:latin typeface="Baskerville Old Face" panose="02020602080505020303" pitchFamily="18" charset="0"/>
              </a:rPr>
            </a:br>
            <a:r>
              <a:rPr lang="fr-FR" sz="2000" dirty="0" err="1" smtClean="0">
                <a:latin typeface="Baskerville Old Face" panose="02020602080505020303" pitchFamily="18" charset="0"/>
              </a:rPr>
              <a:t>Desde</a:t>
            </a:r>
            <a:r>
              <a:rPr lang="fr-FR" sz="2000" dirty="0" smtClean="0">
                <a:latin typeface="Baskerville Old Face" panose="02020602080505020303" pitchFamily="18" charset="0"/>
              </a:rPr>
              <a:t>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siempre</a:t>
            </a:r>
            <a:r>
              <a:rPr lang="fr-FR" sz="2000" dirty="0" smtClean="0">
                <a:latin typeface="Baskerville Old Face" panose="02020602080505020303" pitchFamily="18" charset="0"/>
              </a:rPr>
              <a:t> los hombres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sueñan</a:t>
            </a:r>
            <a:r>
              <a:rPr lang="fr-FR" sz="2000" dirty="0" smtClean="0">
                <a:latin typeface="Baskerville Old Face" panose="02020602080505020303" pitchFamily="18" charset="0"/>
              </a:rPr>
              <a:t> con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aquellas</a:t>
            </a:r>
            <a:r>
              <a:rPr lang="fr-FR" sz="2000" dirty="0" smtClean="0">
                <a:latin typeface="Baskerville Old Face" panose="02020602080505020303" pitchFamily="18" charset="0"/>
              </a:rPr>
              <a:t>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ciudades</a:t>
            </a:r>
            <a:r>
              <a:rPr lang="fr-FR" sz="2000" dirty="0" smtClean="0">
                <a:latin typeface="Baskerville Old Face" panose="02020602080505020303" pitchFamily="18" charset="0"/>
              </a:rPr>
              <a:t> que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reflejan</a:t>
            </a:r>
            <a:r>
              <a:rPr lang="fr-FR" sz="2000" dirty="0" smtClean="0">
                <a:latin typeface="Baskerville Old Face" panose="02020602080505020303" pitchFamily="18" charset="0"/>
              </a:rPr>
              <a:t>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una</a:t>
            </a:r>
            <a:r>
              <a:rPr lang="fr-FR" sz="2000" dirty="0" smtClean="0">
                <a:latin typeface="Baskerville Old Face" panose="02020602080505020303" pitchFamily="18" charset="0"/>
              </a:rPr>
              <a:t>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sociedad</a:t>
            </a:r>
            <a:r>
              <a:rPr lang="fr-FR" sz="2000" dirty="0" smtClean="0">
                <a:latin typeface="Baskerville Old Face" panose="02020602080505020303" pitchFamily="18" charset="0"/>
              </a:rPr>
              <a:t> </a:t>
            </a:r>
            <a:br>
              <a:rPr lang="fr-FR" sz="2000" dirty="0" smtClean="0">
                <a:latin typeface="Baskerville Old Face" panose="02020602080505020303" pitchFamily="18" charset="0"/>
              </a:rPr>
            </a:br>
            <a:r>
              <a:rPr lang="fr-FR" sz="20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más</a:t>
            </a:r>
            <a:r>
              <a:rPr lang="fr-FR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justa</a:t>
            </a:r>
            <a:r>
              <a:rPr lang="fr-FR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, </a:t>
            </a:r>
            <a:r>
              <a:rPr lang="fr-FR" sz="20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más</a:t>
            </a:r>
            <a:r>
              <a:rPr lang="fr-FR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libre, </a:t>
            </a:r>
            <a:r>
              <a:rPr lang="fr-FR" sz="20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más</a:t>
            </a:r>
            <a:r>
              <a:rPr lang="fr-FR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feliz</a:t>
            </a:r>
            <a:r>
              <a:rPr lang="fr-FR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.</a:t>
            </a:r>
            <a:br>
              <a:rPr lang="fr-FR" sz="2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fr-FR" sz="2000" dirty="0" smtClean="0">
                <a:latin typeface="Baskerville Old Face" panose="02020602080505020303" pitchFamily="18" charset="0"/>
              </a:rPr>
              <a:t>Constante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búsqueda</a:t>
            </a:r>
            <a:r>
              <a:rPr lang="fr-FR" sz="2000" dirty="0" smtClean="0">
                <a:latin typeface="Baskerville Old Face" panose="02020602080505020303" pitchFamily="18" charset="0"/>
              </a:rPr>
              <a:t> de un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mundo</a:t>
            </a:r>
            <a:r>
              <a:rPr lang="fr-FR" sz="2000" dirty="0" smtClean="0">
                <a:latin typeface="Baskerville Old Face" panose="02020602080505020303" pitchFamily="18" charset="0"/>
              </a:rPr>
              <a:t> </a:t>
            </a:r>
            <a:r>
              <a:rPr lang="fr-FR" sz="2000" dirty="0" err="1" smtClean="0">
                <a:latin typeface="Baskerville Old Face" panose="02020602080505020303" pitchFamily="18" charset="0"/>
              </a:rPr>
              <a:t>mejor</a:t>
            </a:r>
            <a:r>
              <a:rPr lang="fr-FR" sz="2000" dirty="0" smtClean="0">
                <a:latin typeface="Baskerville Old Face" panose="02020602080505020303" pitchFamily="18" charset="0"/>
              </a:rPr>
              <a:t> = un PROGRESO</a:t>
            </a:r>
            <a:br>
              <a:rPr lang="fr-FR" sz="2000" dirty="0" smtClean="0">
                <a:latin typeface="Baskerville Old Face" panose="02020602080505020303" pitchFamily="18" charset="0"/>
              </a:rPr>
            </a:br>
            <a:r>
              <a:rPr lang="fr-FR" sz="2000" dirty="0" smtClean="0">
                <a:latin typeface="Baskerville Old Face" panose="02020602080505020303" pitchFamily="18" charset="0"/>
              </a:rPr>
              <a:t>Lamartine </a:t>
            </a:r>
            <a:r>
              <a:rPr lang="fr-FR" sz="2000" i="1" dirty="0" smtClean="0">
                <a:latin typeface="Baskerville Old Face" panose="02020602080505020303" pitchFamily="18" charset="0"/>
              </a:rPr>
              <a:t>« Les Utopies ne sont souvent que des vérités prématurées »</a:t>
            </a:r>
            <a:r>
              <a:rPr lang="fr-FR" sz="2000" dirty="0" smtClean="0">
                <a:latin typeface="Baskerville Old Face" panose="02020602080505020303" pitchFamily="18" charset="0"/>
              </a:rPr>
              <a:t/>
            </a:r>
            <a:br>
              <a:rPr lang="fr-FR" sz="2000" dirty="0" smtClean="0">
                <a:latin typeface="Baskerville Old Face" panose="02020602080505020303" pitchFamily="18" charset="0"/>
              </a:rPr>
            </a:br>
            <a:endParaRPr lang="fr-FR" sz="20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42285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Etimología</a:t>
            </a:r>
            <a:endParaRPr lang="fr-FR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Baskerville Old Face" panose="02020602080505020303" pitchFamily="18" charset="0"/>
                <a:ea typeface="+mj-ea"/>
                <a:cs typeface="+mj-cs"/>
              </a:rPr>
              <a:t>1516:  </a:t>
            </a:r>
            <a:r>
              <a:rPr lang="fr-FR" sz="2000" dirty="0" err="1">
                <a:solidFill>
                  <a:srgbClr val="FF000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Tomás</a:t>
            </a:r>
            <a:r>
              <a:rPr lang="fr-FR" sz="2000" dirty="0">
                <a:solidFill>
                  <a:srgbClr val="FF000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 Moro </a:t>
            </a:r>
            <a:r>
              <a:rPr lang="fr-FR" sz="2000" dirty="0" err="1">
                <a:latin typeface="Baskerville Old Face" panose="02020602080505020303" pitchFamily="18" charset="0"/>
                <a:ea typeface="+mj-ea"/>
                <a:cs typeface="+mj-cs"/>
              </a:rPr>
              <a:t>acuña</a:t>
            </a:r>
            <a:r>
              <a:rPr lang="fr-FR" sz="2000" dirty="0">
                <a:latin typeface="Baskerville Old Face" panose="02020602080505020303" pitchFamily="18" charset="0"/>
                <a:ea typeface="+mj-ea"/>
                <a:cs typeface="+mj-cs"/>
              </a:rPr>
              <a:t> el </a:t>
            </a:r>
            <a:r>
              <a:rPr lang="fr-FR" sz="2000" dirty="0" err="1">
                <a:latin typeface="Baskerville Old Face" panose="02020602080505020303" pitchFamily="18" charset="0"/>
                <a:ea typeface="+mj-ea"/>
                <a:cs typeface="+mj-cs"/>
              </a:rPr>
              <a:t>término</a:t>
            </a:r>
            <a:r>
              <a:rPr lang="fr-FR" sz="2000" dirty="0">
                <a:latin typeface="Baskerville Old Face" panose="02020602080505020303" pitchFamily="18" charset="0"/>
                <a:ea typeface="+mj-ea"/>
                <a:cs typeface="+mj-cs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« </a:t>
            </a:r>
            <a:r>
              <a:rPr lang="fr-FR" sz="2000" dirty="0" err="1">
                <a:solidFill>
                  <a:srgbClr val="FF000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Utopía</a:t>
            </a:r>
            <a:r>
              <a:rPr lang="fr-FR" sz="2000" dirty="0">
                <a:solidFill>
                  <a:srgbClr val="FF000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 »</a:t>
            </a:r>
          </a:p>
          <a:p>
            <a:r>
              <a:rPr lang="fr-FR" sz="2000" dirty="0">
                <a:latin typeface="Baskerville Old Face" panose="02020602080505020303" pitchFamily="18" charset="0"/>
                <a:ea typeface="+mj-ea"/>
                <a:cs typeface="+mj-cs"/>
              </a:rPr>
              <a:t> &gt; </a:t>
            </a:r>
            <a:r>
              <a:rPr lang="fr-FR" sz="2000" dirty="0" err="1">
                <a:latin typeface="Baskerville Old Face" panose="02020602080505020303" pitchFamily="18" charset="0"/>
                <a:ea typeface="+mj-ea"/>
                <a:cs typeface="+mj-cs"/>
              </a:rPr>
              <a:t>del</a:t>
            </a:r>
            <a:r>
              <a:rPr lang="fr-FR" sz="2000" dirty="0">
                <a:latin typeface="Baskerville Old Face" panose="02020602080505020303" pitchFamily="18" charset="0"/>
                <a:ea typeface="+mj-ea"/>
                <a:cs typeface="+mj-cs"/>
              </a:rPr>
              <a:t> </a:t>
            </a:r>
            <a:r>
              <a:rPr lang="fr-FR" sz="2000" dirty="0" err="1">
                <a:latin typeface="Baskerville Old Face" panose="02020602080505020303" pitchFamily="18" charset="0"/>
                <a:ea typeface="+mj-ea"/>
                <a:cs typeface="+mj-cs"/>
              </a:rPr>
              <a:t>griego</a:t>
            </a:r>
            <a:r>
              <a:rPr lang="fr-FR" sz="2000" dirty="0">
                <a:latin typeface="Baskerville Old Face" panose="02020602080505020303" pitchFamily="18" charset="0"/>
                <a:ea typeface="+mj-ea"/>
                <a:cs typeface="+mj-cs"/>
              </a:rPr>
              <a:t>, u-topos = no-</a:t>
            </a:r>
            <a:r>
              <a:rPr lang="fr-FR" sz="2000" dirty="0" err="1">
                <a:latin typeface="Baskerville Old Face" panose="02020602080505020303" pitchFamily="18" charset="0"/>
                <a:ea typeface="+mj-ea"/>
                <a:cs typeface="+mj-cs"/>
              </a:rPr>
              <a:t>lugar</a:t>
            </a:r>
            <a:r>
              <a:rPr lang="fr-FR" sz="2000" dirty="0">
                <a:latin typeface="Baskerville Old Face" panose="02020602080505020303" pitchFamily="18" charset="0"/>
                <a:ea typeface="+mj-ea"/>
                <a:cs typeface="+mj-cs"/>
              </a:rPr>
              <a:t> </a:t>
            </a:r>
            <a:r>
              <a:rPr lang="fr-FR" sz="2000" i="1" dirty="0">
                <a:latin typeface="Baskerville Old Face" panose="02020602080505020303" pitchFamily="18" charset="0"/>
                <a:ea typeface="+mj-ea"/>
                <a:cs typeface="+mj-cs"/>
              </a:rPr>
              <a:t>« qui ne se trouve nulle part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Baskerville Old Face" panose="02020602080505020303" pitchFamily="18" charset="0"/>
                <a:ea typeface="+mj-ea"/>
                <a:cs typeface="+mj-cs"/>
              </a:rPr>
              <a:t>Empleará </a:t>
            </a:r>
            <a:r>
              <a:rPr lang="es-ES" sz="2000" dirty="0">
                <a:latin typeface="Baskerville Old Face" panose="02020602080505020303" pitchFamily="18" charset="0"/>
                <a:ea typeface="+mj-ea"/>
                <a:cs typeface="+mj-cs"/>
              </a:rPr>
              <a:t>otro término griego: </a:t>
            </a:r>
            <a:r>
              <a:rPr lang="es-ES" sz="2000" dirty="0" err="1">
                <a:latin typeface="Baskerville Old Face" panose="02020602080505020303" pitchFamily="18" charset="0"/>
                <a:ea typeface="+mj-ea"/>
                <a:cs typeface="+mj-cs"/>
              </a:rPr>
              <a:t>Eutopía</a:t>
            </a:r>
            <a:r>
              <a:rPr lang="es-ES" sz="2000" dirty="0">
                <a:latin typeface="Baskerville Old Face" panose="02020602080505020303" pitchFamily="18" charset="0"/>
                <a:ea typeface="+mj-ea"/>
                <a:cs typeface="+mj-cs"/>
              </a:rPr>
              <a:t> (“lugar feliz”) y así el no-lugar (Utopía) se convertirá en </a:t>
            </a:r>
            <a:r>
              <a:rPr lang="es-ES" sz="2000" i="1" dirty="0">
                <a:solidFill>
                  <a:srgbClr val="FF000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lugar </a:t>
            </a:r>
            <a:r>
              <a:rPr lang="es-ES" sz="2000" i="1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feliz</a:t>
            </a:r>
            <a:r>
              <a:rPr lang="es-ES" sz="2000" i="1" dirty="0">
                <a:solidFill>
                  <a:srgbClr val="FF000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. </a:t>
            </a:r>
            <a:endParaRPr lang="es-ES" sz="2000" i="1" dirty="0" smtClean="0">
              <a:solidFill>
                <a:srgbClr val="FF0000"/>
              </a:solidFill>
              <a:latin typeface="Baskerville Old Face" panose="02020602080505020303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Baskerville Old Face" panose="02020602080505020303" pitchFamily="18" charset="0"/>
                <a:ea typeface="+mj-ea"/>
                <a:cs typeface="+mj-cs"/>
              </a:rPr>
              <a:t>Pero </a:t>
            </a:r>
            <a:r>
              <a:rPr lang="es-ES" sz="2000" dirty="0">
                <a:latin typeface="Baskerville Old Face" panose="02020602080505020303" pitchFamily="18" charset="0"/>
                <a:ea typeface="+mj-ea"/>
                <a:cs typeface="+mj-cs"/>
              </a:rPr>
              <a:t>la Utopía existía mucho tiempo antes de la palabra…</a:t>
            </a:r>
            <a:endParaRPr lang="fr-FR" sz="2000" dirty="0">
              <a:latin typeface="Baskerville Old Face" panose="02020602080505020303" pitchFamily="18" charset="0"/>
              <a:ea typeface="+mj-ea"/>
              <a:cs typeface="+mj-cs"/>
            </a:endParaRPr>
          </a:p>
          <a:p>
            <a:endParaRPr lang="fr-FR" sz="2000" dirty="0"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932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1052512"/>
            <a:ext cx="3600450" cy="4752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7166" y="235131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Tomás</a:t>
            </a:r>
            <a:r>
              <a:rPr lang="fr-FR" dirty="0" smtClean="0"/>
              <a:t> Moro (1478-1535)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0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6232"/>
          </a:xfrm>
        </p:spPr>
        <p:txBody>
          <a:bodyPr>
            <a:normAutofit/>
          </a:bodyPr>
          <a:lstStyle/>
          <a:p>
            <a:r>
              <a:rPr lang="fr-FR" sz="1600" dirty="0" smtClean="0"/>
              <a:t> </a:t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9566" y="653933"/>
            <a:ext cx="6949440" cy="1057301"/>
          </a:xfrm>
        </p:spPr>
        <p:txBody>
          <a:bodyPr>
            <a:normAutofit/>
          </a:bodyPr>
          <a:lstStyle/>
          <a:p>
            <a:r>
              <a:rPr lang="fr-FR" dirty="0" smtClean="0"/>
              <a:t>El </a:t>
            </a:r>
            <a:r>
              <a:rPr lang="fr-FR" dirty="0" err="1" smtClean="0"/>
              <a:t>paraíso</a:t>
            </a:r>
            <a:r>
              <a:rPr lang="fr-FR" dirty="0" smtClean="0"/>
              <a:t> </a:t>
            </a:r>
            <a:r>
              <a:rPr lang="fr-FR" dirty="0" err="1" smtClean="0"/>
              <a:t>perdido</a:t>
            </a:r>
            <a:endParaRPr lang="fr-FR" dirty="0"/>
          </a:p>
          <a:p>
            <a:r>
              <a:rPr lang="es-ES" u="sng" dirty="0">
                <a:hlinkClick r:id="rId2" tooltip="Pecado original"/>
              </a:rPr>
              <a:t>L</a:t>
            </a:r>
            <a:r>
              <a:rPr lang="es-ES" u="sng" dirty="0" smtClean="0">
                <a:hlinkClick r:id="rId2" tooltip="Pecado original"/>
              </a:rPr>
              <a:t>a </a:t>
            </a:r>
            <a:r>
              <a:rPr lang="es-ES" u="sng" dirty="0">
                <a:hlinkClick r:id="rId2" tooltip="Pecado original"/>
              </a:rPr>
              <a:t>caída de Adán y Eva</a:t>
            </a:r>
            <a:endParaRPr lang="fr-FR" dirty="0" smtClean="0"/>
          </a:p>
        </p:txBody>
      </p:sp>
      <p:sp>
        <p:nvSpPr>
          <p:cNvPr id="4" name="AutoShape 2" descr="Image result for detalle del triptico del jardin de las deli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66" y="1711234"/>
            <a:ext cx="6740622" cy="3952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348" y="315041"/>
            <a:ext cx="2085975" cy="5286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1721" y="6165669"/>
            <a:ext cx="454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Jerôme</a:t>
            </a:r>
            <a:r>
              <a:rPr lang="fr-FR" dirty="0" smtClean="0"/>
              <a:t> Bosch, </a:t>
            </a:r>
            <a:r>
              <a:rPr lang="fr-FR" i="1" dirty="0" smtClean="0"/>
              <a:t>El </a:t>
            </a:r>
            <a:r>
              <a:rPr lang="fr-FR" i="1" dirty="0" err="1" smtClean="0"/>
              <a:t>jardín</a:t>
            </a:r>
            <a:r>
              <a:rPr lang="fr-FR" i="1" dirty="0" smtClean="0"/>
              <a:t> de las </a:t>
            </a:r>
            <a:r>
              <a:rPr lang="fr-FR" i="1" dirty="0" err="1" smtClean="0"/>
              <a:t>delicias</a:t>
            </a:r>
            <a:r>
              <a:rPr lang="fr-FR" dirty="0" smtClean="0"/>
              <a:t>, 1503.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29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292" y="1123405"/>
            <a:ext cx="5547068" cy="4196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8046" y="5930537"/>
            <a:ext cx="389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La Torre de Babel</a:t>
            </a:r>
            <a:r>
              <a:rPr lang="fr-FR" dirty="0" smtClean="0"/>
              <a:t>, Pieter Bruegel, 1563.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13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5063" y="5721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60" y="1409019"/>
            <a:ext cx="3514725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912" y="475568"/>
            <a:ext cx="3076575" cy="4600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0068" y="5434149"/>
            <a:ext cx="340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ciudad</a:t>
            </a:r>
            <a:r>
              <a:rPr lang="fr-FR" dirty="0" smtClean="0"/>
              <a:t> </a:t>
            </a:r>
            <a:r>
              <a:rPr lang="fr-FR" dirty="0" err="1" smtClean="0"/>
              <a:t>ideal</a:t>
            </a:r>
            <a:r>
              <a:rPr lang="fr-FR" dirty="0" smtClean="0"/>
              <a:t> </a:t>
            </a:r>
            <a:r>
              <a:rPr lang="fr-FR" dirty="0" err="1" smtClean="0"/>
              <a:t>según</a:t>
            </a:r>
            <a:r>
              <a:rPr lang="fr-FR" dirty="0" smtClean="0"/>
              <a:t> </a:t>
            </a:r>
            <a:r>
              <a:rPr lang="fr-FR" dirty="0" err="1" smtClean="0"/>
              <a:t>Platón</a:t>
            </a:r>
            <a:r>
              <a:rPr lang="fr-FR" dirty="0" smtClean="0"/>
              <a:t> en </a:t>
            </a:r>
          </a:p>
          <a:p>
            <a:r>
              <a:rPr lang="fr-FR" i="1" dirty="0" smtClean="0"/>
              <a:t>La República</a:t>
            </a:r>
            <a:r>
              <a:rPr lang="fr-FR" dirty="0" smtClean="0"/>
              <a:t>, Libro V, </a:t>
            </a:r>
            <a:r>
              <a:rPr lang="fr-FR" dirty="0" err="1" smtClean="0"/>
              <a:t>siglo</a:t>
            </a:r>
            <a:r>
              <a:rPr lang="fr-FR" dirty="0" smtClean="0"/>
              <a:t> IV </a:t>
            </a:r>
            <a:r>
              <a:rPr lang="fr-FR" dirty="0" err="1" smtClean="0"/>
              <a:t>a.C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1517060" y="4624251"/>
            <a:ext cx="481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ciudad</a:t>
            </a:r>
            <a:r>
              <a:rPr lang="fr-FR" dirty="0" smtClean="0"/>
              <a:t> </a:t>
            </a:r>
            <a:r>
              <a:rPr lang="fr-FR" dirty="0" err="1" smtClean="0"/>
              <a:t>ideal</a:t>
            </a:r>
            <a:r>
              <a:rPr lang="fr-FR" dirty="0" smtClean="0"/>
              <a:t> </a:t>
            </a:r>
            <a:r>
              <a:rPr lang="fr-FR" dirty="0" err="1" smtClean="0"/>
              <a:t>según</a:t>
            </a:r>
            <a:r>
              <a:rPr lang="fr-FR" dirty="0" smtClean="0"/>
              <a:t> el </a:t>
            </a:r>
            <a:r>
              <a:rPr lang="fr-FR" dirty="0" err="1" smtClean="0"/>
              <a:t>arquitecto</a:t>
            </a:r>
            <a:r>
              <a:rPr lang="fr-FR" dirty="0" smtClean="0"/>
              <a:t> </a:t>
            </a:r>
            <a:r>
              <a:rPr lang="fr-FR" dirty="0" err="1" smtClean="0"/>
              <a:t>Hippodamos</a:t>
            </a:r>
            <a:r>
              <a:rPr lang="fr-FR" dirty="0" smtClean="0"/>
              <a:t>, </a:t>
            </a:r>
          </a:p>
          <a:p>
            <a:r>
              <a:rPr lang="fr-FR" dirty="0" err="1" smtClean="0"/>
              <a:t>siglo</a:t>
            </a:r>
            <a:r>
              <a:rPr lang="fr-FR" dirty="0" smtClean="0"/>
              <a:t> V </a:t>
            </a:r>
            <a:r>
              <a:rPr lang="fr-FR" dirty="0" err="1" smtClean="0"/>
              <a:t>a.C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71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40" y="1436914"/>
            <a:ext cx="5948720" cy="3960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0767" y="5904411"/>
            <a:ext cx="718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Los </a:t>
            </a:r>
            <a:r>
              <a:rPr lang="fr-FR" dirty="0" err="1" smtClean="0"/>
              <a:t>planos</a:t>
            </a:r>
            <a:r>
              <a:rPr lang="fr-FR" dirty="0" smtClean="0"/>
              <a:t> de la capital </a:t>
            </a:r>
            <a:r>
              <a:rPr lang="fr-FR" dirty="0" err="1" smtClean="0"/>
              <a:t>Romorantin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Leonardo de Vinci, </a:t>
            </a:r>
            <a:r>
              <a:rPr lang="fr-FR" dirty="0" err="1" smtClean="0"/>
              <a:t>siglo</a:t>
            </a:r>
            <a:r>
              <a:rPr lang="fr-FR" dirty="0" smtClean="0"/>
              <a:t> XVI.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457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801297"/>
            <a:ext cx="3304903" cy="4633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647" y="5917474"/>
            <a:ext cx="412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Utopía</a:t>
            </a:r>
            <a:r>
              <a:rPr lang="fr-FR" dirty="0" smtClean="0"/>
              <a:t>, Libro </a:t>
            </a:r>
            <a:r>
              <a:rPr lang="fr-FR" dirty="0" err="1" smtClean="0"/>
              <a:t>segundo</a:t>
            </a:r>
            <a:r>
              <a:rPr lang="fr-FR" dirty="0" smtClean="0"/>
              <a:t>, </a:t>
            </a:r>
            <a:r>
              <a:rPr lang="fr-FR" dirty="0" err="1" smtClean="0"/>
              <a:t>Tomás</a:t>
            </a:r>
            <a:r>
              <a:rPr lang="fr-FR" dirty="0" smtClean="0"/>
              <a:t> Moro, 1516.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834" y="801297"/>
            <a:ext cx="2970984" cy="2249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387" y="3051168"/>
            <a:ext cx="1755459" cy="2230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5851" y="3566160"/>
            <a:ext cx="331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visión</a:t>
            </a:r>
            <a:r>
              <a:rPr lang="fr-FR" dirty="0" smtClean="0"/>
              <a:t> de la </a:t>
            </a:r>
            <a:r>
              <a:rPr lang="fr-FR" dirty="0" err="1" smtClean="0"/>
              <a:t>ciudad</a:t>
            </a:r>
            <a:r>
              <a:rPr lang="fr-FR" dirty="0" smtClean="0"/>
              <a:t> </a:t>
            </a:r>
            <a:r>
              <a:rPr lang="fr-FR" dirty="0" err="1" smtClean="0"/>
              <a:t>utópica</a:t>
            </a:r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e Rabelais en </a:t>
            </a:r>
            <a:r>
              <a:rPr lang="fr-FR" i="1" dirty="0" smtClean="0"/>
              <a:t>Gargantua</a:t>
            </a:r>
            <a:r>
              <a:rPr lang="fr-FR" dirty="0" smtClean="0"/>
              <a:t>, 1532.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09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62" y="1202351"/>
            <a:ext cx="2915604" cy="293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455893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Campanella inventa </a:t>
            </a:r>
            <a:r>
              <a:rPr lang="fr-FR" i="1" dirty="0" smtClean="0"/>
              <a:t>La Ciudad </a:t>
            </a:r>
            <a:r>
              <a:rPr lang="fr-FR" i="1" dirty="0" err="1" smtClean="0"/>
              <a:t>del</a:t>
            </a:r>
            <a:r>
              <a:rPr lang="fr-FR" i="1" dirty="0" smtClean="0"/>
              <a:t> Sol</a:t>
            </a:r>
            <a:r>
              <a:rPr lang="fr-FR" dirty="0" smtClean="0"/>
              <a:t>, 1623.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400" y="1202351"/>
            <a:ext cx="4622211" cy="293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1400" y="4715691"/>
            <a:ext cx="46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visión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arquitecto</a:t>
            </a:r>
            <a:r>
              <a:rPr lang="fr-FR" dirty="0" smtClean="0"/>
              <a:t> Etienne-Louis Boullée, </a:t>
            </a:r>
          </a:p>
          <a:p>
            <a:r>
              <a:rPr lang="fr-FR" i="1" dirty="0" smtClean="0"/>
              <a:t>El </a:t>
            </a:r>
            <a:r>
              <a:rPr lang="fr-FR" i="1" dirty="0" err="1" smtClean="0"/>
              <a:t>cenotafio</a:t>
            </a:r>
            <a:r>
              <a:rPr lang="fr-FR" i="1" dirty="0" smtClean="0"/>
              <a:t> de Newton</a:t>
            </a:r>
            <a:r>
              <a:rPr lang="fr-FR" dirty="0" smtClean="0"/>
              <a:t>, 1784.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46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209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Office Theme</vt:lpstr>
      <vt:lpstr>Breve historia de la utopía </vt:lpstr>
      <vt:lpstr>Las Utopías =  las ciudades ideales. Desde siempre los hombres sueñan con aquellas ciudades que reflejan una sociedad  más justa, más libre, más feliz. Constante búsqueda de un mundo mejor = un PROGRESO Lamartine « Les Utopies ne sont souvent que des vérités prématurées » </vt:lpstr>
      <vt:lpstr>PowerPoint Presentation</vt:lpstr>
      <vt:lpstr> 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Breve historia de la utopía</dc:title>
  <dc:creator>Jennifer Carlier</dc:creator>
  <cp:lastModifiedBy>Jennifer Carlier</cp:lastModifiedBy>
  <cp:revision>19</cp:revision>
  <dcterms:created xsi:type="dcterms:W3CDTF">2016-12-16T03:35:15Z</dcterms:created>
  <dcterms:modified xsi:type="dcterms:W3CDTF">2018-01-08T14:24:36Z</dcterms:modified>
</cp:coreProperties>
</file>